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8" r:id="rId6"/>
    <p:sldId id="259" r:id="rId7"/>
    <p:sldId id="260" r:id="rId8"/>
    <p:sldId id="261" r:id="rId9"/>
    <p:sldId id="262" r:id="rId10"/>
    <p:sldId id="300" r:id="rId11"/>
    <p:sldId id="301" r:id="rId12"/>
    <p:sldId id="302" r:id="rId13"/>
    <p:sldId id="263"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0" autoAdjust="0"/>
    <p:restoredTop sz="94660"/>
  </p:normalViewPr>
  <p:slideViewPr>
    <p:cSldViewPr snapToGrid="0">
      <p:cViewPr varScale="1">
        <p:scale>
          <a:sx n="64" d="100"/>
          <a:sy n="64" d="100"/>
        </p:scale>
        <p:origin x="60" y="1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6285F86-4EAA-4264-9FA9-D352AF927BE5}" type="datetimeFigureOut">
              <a:rPr lang="fr-FR" smtClean="0"/>
              <a:t>19/05/2020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25EAD26-816F-411F-9C9F-DB9B40F4B82C}" type="slidenum">
              <a:rPr lang="fr-FR" smtClean="0"/>
              <a:t>‹#›</a:t>
            </a:fld>
            <a:endParaRPr lang="fr-F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047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285F86-4EAA-4264-9FA9-D352AF927BE5}" type="datetimeFigureOut">
              <a:rPr lang="fr-FR" smtClean="0"/>
              <a:t>19/05/2020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25EAD26-816F-411F-9C9F-DB9B40F4B82C}" type="slidenum">
              <a:rPr lang="fr-FR" smtClean="0"/>
              <a:t>‹#›</a:t>
            </a:fld>
            <a:endParaRPr lang="fr-FR"/>
          </a:p>
        </p:txBody>
      </p:sp>
    </p:spTree>
    <p:extLst>
      <p:ext uri="{BB962C8B-B14F-4D97-AF65-F5344CB8AC3E}">
        <p14:creationId xmlns:p14="http://schemas.microsoft.com/office/powerpoint/2010/main" val="1269278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285F86-4EAA-4264-9FA9-D352AF927BE5}" type="datetimeFigureOut">
              <a:rPr lang="fr-FR" smtClean="0"/>
              <a:t>19/05/2020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25EAD26-816F-411F-9C9F-DB9B40F4B82C}" type="slidenum">
              <a:rPr lang="fr-FR" smtClean="0"/>
              <a:t>‹#›</a:t>
            </a:fld>
            <a:endParaRPr lang="fr-F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787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285F86-4EAA-4264-9FA9-D352AF927BE5}" type="datetimeFigureOut">
              <a:rPr lang="fr-FR" smtClean="0"/>
              <a:t>19/05/2020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25EAD26-816F-411F-9C9F-DB9B40F4B82C}" type="slidenum">
              <a:rPr lang="fr-FR" smtClean="0"/>
              <a:t>‹#›</a:t>
            </a:fld>
            <a:endParaRPr lang="fr-FR"/>
          </a:p>
        </p:txBody>
      </p:sp>
    </p:spTree>
    <p:extLst>
      <p:ext uri="{BB962C8B-B14F-4D97-AF65-F5344CB8AC3E}">
        <p14:creationId xmlns:p14="http://schemas.microsoft.com/office/powerpoint/2010/main" val="542380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285F86-4EAA-4264-9FA9-D352AF927BE5}" type="datetimeFigureOut">
              <a:rPr lang="fr-FR" smtClean="0"/>
              <a:t>19/05/2020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25EAD26-816F-411F-9C9F-DB9B40F4B82C}" type="slidenum">
              <a:rPr lang="fr-FR" smtClean="0"/>
              <a:t>‹#›</a:t>
            </a:fld>
            <a:endParaRPr lang="fr-F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489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285F86-4EAA-4264-9FA9-D352AF927BE5}" type="datetimeFigureOut">
              <a:rPr lang="fr-FR" smtClean="0"/>
              <a:t>19/05/2020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25EAD26-816F-411F-9C9F-DB9B40F4B82C}" type="slidenum">
              <a:rPr lang="fr-FR" smtClean="0"/>
              <a:t>‹#›</a:t>
            </a:fld>
            <a:endParaRPr lang="fr-FR"/>
          </a:p>
        </p:txBody>
      </p:sp>
    </p:spTree>
    <p:extLst>
      <p:ext uri="{BB962C8B-B14F-4D97-AF65-F5344CB8AC3E}">
        <p14:creationId xmlns:p14="http://schemas.microsoft.com/office/powerpoint/2010/main" val="3521165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285F86-4EAA-4264-9FA9-D352AF927BE5}" type="datetimeFigureOut">
              <a:rPr lang="fr-FR" smtClean="0"/>
              <a:t>19/05/2020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25EAD26-816F-411F-9C9F-DB9B40F4B82C}" type="slidenum">
              <a:rPr lang="fr-FR" smtClean="0"/>
              <a:t>‹#›</a:t>
            </a:fld>
            <a:endParaRPr lang="fr-FR"/>
          </a:p>
        </p:txBody>
      </p:sp>
    </p:spTree>
    <p:extLst>
      <p:ext uri="{BB962C8B-B14F-4D97-AF65-F5344CB8AC3E}">
        <p14:creationId xmlns:p14="http://schemas.microsoft.com/office/powerpoint/2010/main" val="845418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285F86-4EAA-4264-9FA9-D352AF927BE5}" type="datetimeFigureOut">
              <a:rPr lang="fr-FR" smtClean="0"/>
              <a:t>19/05/2020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25EAD26-816F-411F-9C9F-DB9B40F4B82C}" type="slidenum">
              <a:rPr lang="fr-FR" smtClean="0"/>
              <a:t>‹#›</a:t>
            </a:fld>
            <a:endParaRPr lang="fr-FR"/>
          </a:p>
        </p:txBody>
      </p:sp>
    </p:spTree>
    <p:extLst>
      <p:ext uri="{BB962C8B-B14F-4D97-AF65-F5344CB8AC3E}">
        <p14:creationId xmlns:p14="http://schemas.microsoft.com/office/powerpoint/2010/main" val="253461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285F86-4EAA-4264-9FA9-D352AF927BE5}" type="datetimeFigureOut">
              <a:rPr lang="fr-FR" smtClean="0"/>
              <a:t>19/05/2020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25EAD26-816F-411F-9C9F-DB9B40F4B82C}" type="slidenum">
              <a:rPr lang="fr-FR" smtClean="0"/>
              <a:t>‹#›</a:t>
            </a:fld>
            <a:endParaRPr lang="fr-FR"/>
          </a:p>
        </p:txBody>
      </p:sp>
    </p:spTree>
    <p:extLst>
      <p:ext uri="{BB962C8B-B14F-4D97-AF65-F5344CB8AC3E}">
        <p14:creationId xmlns:p14="http://schemas.microsoft.com/office/powerpoint/2010/main" val="3020031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285F86-4EAA-4264-9FA9-D352AF927BE5}" type="datetimeFigureOut">
              <a:rPr lang="fr-FR" smtClean="0"/>
              <a:t>19/05/2020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25EAD26-816F-411F-9C9F-DB9B40F4B82C}" type="slidenum">
              <a:rPr lang="fr-FR" smtClean="0"/>
              <a:t>‹#›</a:t>
            </a:fld>
            <a:endParaRPr lang="fr-FR"/>
          </a:p>
        </p:txBody>
      </p:sp>
    </p:spTree>
    <p:extLst>
      <p:ext uri="{BB962C8B-B14F-4D97-AF65-F5344CB8AC3E}">
        <p14:creationId xmlns:p14="http://schemas.microsoft.com/office/powerpoint/2010/main" val="1975283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285F86-4EAA-4264-9FA9-D352AF927BE5}" type="datetimeFigureOut">
              <a:rPr lang="fr-FR" smtClean="0"/>
              <a:t>19/05/2020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25EAD26-816F-411F-9C9F-DB9B40F4B82C}" type="slidenum">
              <a:rPr lang="fr-FR" smtClean="0"/>
              <a:t>‹#›</a:t>
            </a:fld>
            <a:endParaRPr lang="fr-F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1475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6285F86-4EAA-4264-9FA9-D352AF927BE5}" type="datetimeFigureOut">
              <a:rPr lang="fr-FR" smtClean="0"/>
              <a:t>19/05/2020</a:t>
            </a:fld>
            <a:endParaRPr lang="fr-F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fr-F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25EAD26-816F-411F-9C9F-DB9B40F4B82C}" type="slidenum">
              <a:rPr lang="fr-FR" smtClean="0"/>
              <a:t>‹#›</a:t>
            </a:fld>
            <a:endParaRPr lang="fr-F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8672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users.erols.com/mwhite28/euro1935.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6" name="Straight Connector 75">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78" name="Rectangle 77">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 name="Rectangle 81">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Title 1"/>
          <p:cNvSpPr>
            <a:spLocks noGrp="1"/>
          </p:cNvSpPr>
          <p:nvPr>
            <p:ph type="title"/>
          </p:nvPr>
        </p:nvSpPr>
        <p:spPr>
          <a:xfrm>
            <a:off x="4713224" y="1105351"/>
            <a:ext cx="6353967" cy="3023981"/>
          </a:xfrm>
        </p:spPr>
        <p:txBody>
          <a:bodyPr vert="horz" lIns="91440" tIns="45720" rIns="91440" bIns="45720" rtlCol="0" anchor="b">
            <a:normAutofit/>
          </a:bodyPr>
          <a:lstStyle/>
          <a:p>
            <a:pPr algn="l">
              <a:defRPr/>
            </a:pPr>
            <a:r>
              <a:rPr lang="en-US" sz="4800">
                <a:solidFill>
                  <a:srgbClr val="FFFFFF"/>
                </a:solidFill>
              </a:rPr>
              <a:t>LE RETOUR DE LA GUERRE</a:t>
            </a:r>
            <a:br>
              <a:rPr lang="en-US" sz="4800">
                <a:solidFill>
                  <a:srgbClr val="FFFFFF"/>
                </a:solidFill>
              </a:rPr>
            </a:br>
            <a:r>
              <a:rPr lang="en-US" sz="4800">
                <a:solidFill>
                  <a:srgbClr val="FFFFFF"/>
                </a:solidFill>
              </a:rPr>
              <a:t>Chapitre 14</a:t>
            </a:r>
          </a:p>
        </p:txBody>
      </p:sp>
      <p:sp>
        <p:nvSpPr>
          <p:cNvPr id="11266" name="Text Placeholder 2"/>
          <p:cNvSpPr>
            <a:spLocks noGrp="1"/>
          </p:cNvSpPr>
          <p:nvPr>
            <p:ph type="body" idx="1"/>
          </p:nvPr>
        </p:nvSpPr>
        <p:spPr>
          <a:xfrm>
            <a:off x="4713224" y="4297556"/>
            <a:ext cx="6353968" cy="1433391"/>
          </a:xfrm>
        </p:spPr>
        <p:txBody>
          <a:bodyPr vert="horz" lIns="91440" tIns="45720" rIns="91440" bIns="45720" rtlCol="0" anchor="t">
            <a:normAutofit/>
          </a:bodyPr>
          <a:lstStyle/>
          <a:p>
            <a:endParaRPr lang="en-US" altLang="en-US">
              <a:solidFill>
                <a:srgbClr val="FFFFFF"/>
              </a:solidFill>
            </a:endParaRPr>
          </a:p>
        </p:txBody>
      </p:sp>
      <p:cxnSp>
        <p:nvCxnSpPr>
          <p:cNvPr id="84" name="Straight Connector 83">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86" name="Rectangle 85">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3485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136775" y="228600"/>
            <a:ext cx="8153400" cy="990600"/>
          </a:xfrm>
        </p:spPr>
        <p:txBody>
          <a:bodyPr/>
          <a:lstStyle/>
          <a:p>
            <a:r>
              <a:rPr lang="fr-FR" altLang="en-US">
                <a:ea typeface="ＭＳ Ｐゴシック" panose="020B0600070205080204" pitchFamily="34" charset="-128"/>
              </a:rPr>
              <a:t>Carte de l’Europe en 1939</a:t>
            </a:r>
          </a:p>
        </p:txBody>
      </p:sp>
      <p:pic>
        <p:nvPicPr>
          <p:cNvPr id="1741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476500" y="1219200"/>
            <a:ext cx="7583488" cy="5334000"/>
          </a:xfrm>
        </p:spPr>
      </p:pic>
    </p:spTree>
    <p:extLst>
      <p:ext uri="{BB962C8B-B14F-4D97-AF65-F5344CB8AC3E}">
        <p14:creationId xmlns:p14="http://schemas.microsoft.com/office/powerpoint/2010/main" val="3829934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136775" y="228600"/>
            <a:ext cx="8153400" cy="990600"/>
          </a:xfrm>
        </p:spPr>
        <p:txBody>
          <a:bodyPr/>
          <a:lstStyle/>
          <a:p>
            <a:pPr eaLnBrk="1" hangingPunct="1"/>
            <a:r>
              <a:rPr lang="fr-CA" altLang="en-US" b="1">
                <a:ea typeface="ＭＳ Ｐゴシック" panose="020B0600070205080204" pitchFamily="34" charset="-128"/>
              </a:rPr>
              <a:t>Caractéristiques du fascisme</a:t>
            </a:r>
          </a:p>
        </p:txBody>
      </p:sp>
      <p:sp>
        <p:nvSpPr>
          <p:cNvPr id="20483" name="Content Placeholder 2"/>
          <p:cNvSpPr>
            <a:spLocks noGrp="1"/>
          </p:cNvSpPr>
          <p:nvPr>
            <p:ph idx="1"/>
          </p:nvPr>
        </p:nvSpPr>
        <p:spPr>
          <a:xfrm>
            <a:off x="2133600" y="1433513"/>
            <a:ext cx="8153400" cy="4724400"/>
          </a:xfrm>
        </p:spPr>
        <p:txBody>
          <a:bodyPr>
            <a:normAutofit/>
          </a:bodyPr>
          <a:lstStyle/>
          <a:p>
            <a:pPr eaLnBrk="1" hangingPunct="1"/>
            <a:r>
              <a:rPr lang="fr-CA" altLang="en-US">
                <a:ea typeface="ＭＳ Ｐゴシック" panose="020B0600070205080204" pitchFamily="34" charset="-128"/>
              </a:rPr>
              <a:t>Centralité d’un chef charismatique</a:t>
            </a:r>
          </a:p>
          <a:p>
            <a:pPr lvl="2" eaLnBrk="1" hangingPunct="1"/>
            <a:r>
              <a:rPr lang="fr-CA" altLang="en-US">
                <a:ea typeface="ＭＳ Ｐゴシック" panose="020B0600070205080204" pitchFamily="34" charset="-128"/>
              </a:rPr>
              <a:t>Duce (Mussolini)</a:t>
            </a:r>
          </a:p>
          <a:p>
            <a:pPr lvl="2" eaLnBrk="1" hangingPunct="1"/>
            <a:r>
              <a:rPr lang="fr-CA" altLang="en-US">
                <a:ea typeface="ＭＳ Ｐゴシック" panose="020B0600070205080204" pitchFamily="34" charset="-128"/>
              </a:rPr>
              <a:t>Fuhrer (Hitler)</a:t>
            </a:r>
          </a:p>
          <a:p>
            <a:pPr lvl="1" eaLnBrk="1" hangingPunct="1"/>
            <a:r>
              <a:rPr lang="fr-CA" altLang="en-US">
                <a:ea typeface="ＭＳ Ｐゴシック" panose="020B0600070205080204" pitchFamily="34" charset="-128"/>
              </a:rPr>
              <a:t>Parti unique (pas d'opposition)</a:t>
            </a:r>
          </a:p>
          <a:p>
            <a:pPr eaLnBrk="1" hangingPunct="1"/>
            <a:r>
              <a:rPr lang="fr-CA" altLang="en-US">
                <a:ea typeface="ＭＳ Ｐゴシック" panose="020B0600070205080204" pitchFamily="34" charset="-128"/>
              </a:rPr>
              <a:t>Militarisme et police</a:t>
            </a:r>
          </a:p>
          <a:p>
            <a:pPr lvl="1" eaLnBrk="1" hangingPunct="1"/>
            <a:r>
              <a:rPr lang="fr-CA" altLang="en-US">
                <a:ea typeface="ＭＳ Ｐゴシック" panose="020B0600070205080204" pitchFamily="34" charset="-128"/>
              </a:rPr>
              <a:t>Garder le pouvoir absolu</a:t>
            </a:r>
          </a:p>
          <a:p>
            <a:pPr eaLnBrk="1" hangingPunct="1"/>
            <a:r>
              <a:rPr lang="fr-CA" altLang="en-US">
                <a:ea typeface="ＭＳ Ｐゴシック" panose="020B0600070205080204" pitchFamily="34" charset="-128"/>
              </a:rPr>
              <a:t>Nationalisme</a:t>
            </a:r>
          </a:p>
          <a:p>
            <a:pPr eaLnBrk="1" hangingPunct="1"/>
            <a:r>
              <a:rPr lang="fr-CA" altLang="en-US">
                <a:ea typeface="ＭＳ Ｐゴシック" panose="020B0600070205080204" pitchFamily="34" charset="-128"/>
              </a:rPr>
              <a:t>Anticommunisme</a:t>
            </a:r>
          </a:p>
          <a:p>
            <a:pPr eaLnBrk="1" hangingPunct="1"/>
            <a:r>
              <a:rPr lang="fr-CA" altLang="en-US">
                <a:ea typeface="ＭＳ Ｐゴシック" panose="020B0600070205080204" pitchFamily="34" charset="-128"/>
              </a:rPr>
              <a:t>Principes anti-démocratiques</a:t>
            </a:r>
            <a:r>
              <a:rPr lang="fr-CA" altLang="en-US" i="1">
                <a:ea typeface="ＭＳ Ｐゴシック" panose="020B0600070205080204" pitchFamily="34" charset="-128"/>
              </a:rPr>
              <a:t> </a:t>
            </a:r>
          </a:p>
          <a:p>
            <a:pPr eaLnBrk="1" hangingPunct="1"/>
            <a:r>
              <a:rPr lang="fr-CA" altLang="en-US">
                <a:ea typeface="ＭＳ Ｐゴシック" panose="020B0600070205080204" pitchFamily="34" charset="-128"/>
              </a:rPr>
              <a:t>Propagande</a:t>
            </a:r>
          </a:p>
          <a:p>
            <a:pPr eaLnBrk="1" hangingPunct="1"/>
            <a:r>
              <a:rPr lang="fr-CA" altLang="en-US">
                <a:ea typeface="ＭＳ Ｐゴシック" panose="020B0600070205080204" pitchFamily="34" charset="-128"/>
              </a:rPr>
              <a:t>Censure des médias</a:t>
            </a:r>
          </a:p>
        </p:txBody>
      </p:sp>
      <p:sp>
        <p:nvSpPr>
          <p:cNvPr id="20484" name="Rectangle 3"/>
          <p:cNvSpPr>
            <a:spLocks noChangeArrowheads="1"/>
          </p:cNvSpPr>
          <p:nvPr/>
        </p:nvSpPr>
        <p:spPr bwMode="auto">
          <a:xfrm>
            <a:off x="6081713" y="6375401"/>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eaLnBrk="1" hangingPunct="1">
              <a:spcBef>
                <a:spcPct val="0"/>
              </a:spcBef>
              <a:buClrTx/>
              <a:buSzTx/>
              <a:buFontTx/>
              <a:buNone/>
            </a:pPr>
            <a:r>
              <a:rPr lang="en-US" altLang="en-US" sz="2400">
                <a:latin typeface="Arial" panose="020B0604020202020204" pitchFamily="34" charset="0"/>
                <a:hlinkClick r:id="rId2"/>
              </a:rPr>
              <a:t>carte mobile</a:t>
            </a:r>
            <a:endParaRPr lang="fr-CA" altLang="en-US" sz="2400">
              <a:latin typeface="Arial" panose="020B0604020202020204" pitchFamily="34" charset="0"/>
            </a:endParaRPr>
          </a:p>
        </p:txBody>
      </p:sp>
    </p:spTree>
    <p:extLst>
      <p:ext uri="{BB962C8B-B14F-4D97-AF65-F5344CB8AC3E}">
        <p14:creationId xmlns:p14="http://schemas.microsoft.com/office/powerpoint/2010/main" val="2993845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a:xfrm>
            <a:off x="2136775" y="228600"/>
            <a:ext cx="8153400" cy="990600"/>
          </a:xfrm>
        </p:spPr>
        <p:txBody>
          <a:bodyPr/>
          <a:lstStyle/>
          <a:p>
            <a:pPr eaLnBrk="1" hangingPunct="1"/>
            <a:r>
              <a:rPr lang="fr-CA" altLang="en-US">
                <a:ea typeface="ＭＳ Ｐゴシック" panose="020B0600070205080204" pitchFamily="34" charset="-128"/>
              </a:rPr>
              <a:t>L’ère d’extrémisme politique</a:t>
            </a:r>
          </a:p>
        </p:txBody>
      </p:sp>
      <p:sp>
        <p:nvSpPr>
          <p:cNvPr id="21507" name="Content Placeholder 4"/>
          <p:cNvSpPr>
            <a:spLocks noGrp="1"/>
          </p:cNvSpPr>
          <p:nvPr>
            <p:ph idx="1"/>
          </p:nvPr>
        </p:nvSpPr>
        <p:spPr>
          <a:xfrm>
            <a:off x="2136775" y="1600200"/>
            <a:ext cx="8153400" cy="4495800"/>
          </a:xfrm>
        </p:spPr>
        <p:txBody>
          <a:bodyPr>
            <a:normAutofit lnSpcReduction="10000"/>
          </a:bodyPr>
          <a:lstStyle/>
          <a:p>
            <a:pPr eaLnBrk="1" hangingPunct="1"/>
            <a:r>
              <a:rPr lang="fr-CA" altLang="en-US" sz="2400" dirty="0">
                <a:solidFill>
                  <a:srgbClr val="FF0000"/>
                </a:solidFill>
                <a:ea typeface="ＭＳ Ｐゴシック" panose="020B0600070205080204" pitchFamily="34" charset="-128"/>
              </a:rPr>
              <a:t>Fascisme</a:t>
            </a:r>
            <a:r>
              <a:rPr lang="fr-CA" altLang="en-US" sz="2400" dirty="0">
                <a:ea typeface="ＭＳ Ｐゴシック" panose="020B0600070205080204" pitchFamily="34" charset="-128"/>
              </a:rPr>
              <a:t> :</a:t>
            </a:r>
          </a:p>
          <a:p>
            <a:pPr lvl="1" eaLnBrk="1" hangingPunct="1"/>
            <a:r>
              <a:rPr lang="fr-CA" altLang="en-US" sz="2400" dirty="0">
                <a:ea typeface="ＭＳ Ｐゴシック" panose="020B0600070205080204" pitchFamily="34" charset="-128"/>
              </a:rPr>
              <a:t>Italie (Première dictature)</a:t>
            </a:r>
          </a:p>
          <a:p>
            <a:pPr lvl="2" eaLnBrk="1" hangingPunct="1"/>
            <a:r>
              <a:rPr lang="fr-CA" altLang="en-US" sz="2400" dirty="0">
                <a:ea typeface="ＭＳ Ｐゴシック" panose="020B0600070205080204" pitchFamily="34" charset="-128"/>
              </a:rPr>
              <a:t>Parti national fasciste</a:t>
            </a:r>
          </a:p>
          <a:p>
            <a:pPr lvl="1" eaLnBrk="1" hangingPunct="1"/>
            <a:r>
              <a:rPr lang="fr-CA" altLang="en-US" sz="2400" dirty="0">
                <a:solidFill>
                  <a:srgbClr val="FF0000"/>
                </a:solidFill>
                <a:ea typeface="ＭＳ Ｐゴシック" panose="020B0600070205080204" pitchFamily="34" charset="-128"/>
              </a:rPr>
              <a:t>Mussolini</a:t>
            </a:r>
            <a:r>
              <a:rPr lang="fr-CA" altLang="en-US" sz="2400" dirty="0">
                <a:ea typeface="ＭＳ Ｐゴシック" panose="020B0600070205080204" pitchFamily="34" charset="-128"/>
              </a:rPr>
              <a:t> en 1919</a:t>
            </a:r>
          </a:p>
          <a:p>
            <a:pPr lvl="2" eaLnBrk="1" hangingPunct="1"/>
            <a:r>
              <a:rPr lang="fr-CA" altLang="en-US" sz="2400" dirty="0">
                <a:ea typeface="ＭＳ Ｐゴシック" panose="020B0600070205080204" pitchFamily="34" charset="-128"/>
              </a:rPr>
              <a:t>Il a formé le parti politique </a:t>
            </a:r>
            <a:r>
              <a:rPr lang="fr-CA" altLang="en-US" sz="2400" dirty="0" err="1">
                <a:ea typeface="ＭＳ Ｐゴシック" panose="020B0600070205080204" pitchFamily="34" charset="-128"/>
              </a:rPr>
              <a:t>Fascisti</a:t>
            </a:r>
            <a:endParaRPr lang="fr-CA" altLang="en-US" sz="2400" dirty="0">
              <a:ea typeface="ＭＳ Ｐゴシック" panose="020B0600070205080204" pitchFamily="34" charset="-128"/>
            </a:endParaRPr>
          </a:p>
          <a:p>
            <a:pPr lvl="2" eaLnBrk="1" hangingPunct="1"/>
            <a:r>
              <a:rPr lang="fr-CA" altLang="en-US" sz="2400" dirty="0">
                <a:ea typeface="ＭＳ Ｐゴシック" panose="020B0600070205080204" pitchFamily="34" charset="-128"/>
              </a:rPr>
              <a:t>Supporté par des anciens combattants</a:t>
            </a:r>
          </a:p>
          <a:p>
            <a:pPr lvl="2" eaLnBrk="1" hangingPunct="1"/>
            <a:r>
              <a:rPr lang="fr-CA" altLang="en-US" sz="2400" dirty="0">
                <a:ea typeface="ＭＳ Ｐゴシック" panose="020B0600070205080204" pitchFamily="34" charset="-128"/>
              </a:rPr>
              <a:t>Italiens frustrés avec les conditions du traité de Versailles</a:t>
            </a:r>
          </a:p>
          <a:p>
            <a:pPr lvl="3" eaLnBrk="1" hangingPunct="1"/>
            <a:r>
              <a:rPr lang="fr-CA" altLang="en-US" sz="2400" dirty="0">
                <a:ea typeface="ＭＳ Ｐゴシック" panose="020B0600070205080204" pitchFamily="34" charset="-128"/>
              </a:rPr>
              <a:t>S’attendaient à recevoir plus</a:t>
            </a:r>
          </a:p>
          <a:p>
            <a:pPr lvl="1" eaLnBrk="1" hangingPunct="1"/>
            <a:r>
              <a:rPr lang="fr-CA" altLang="en-US" sz="2400" dirty="0">
                <a:ea typeface="ＭＳ Ｐゴシック" panose="020B0600070205080204" pitchFamily="34" charset="-128"/>
              </a:rPr>
              <a:t>Mussolini a renversé le gouvernement en 1922</a:t>
            </a:r>
          </a:p>
          <a:p>
            <a:pPr lvl="2" eaLnBrk="1" hangingPunct="1"/>
            <a:r>
              <a:rPr lang="fr-CA" altLang="en-US" sz="2400" dirty="0">
                <a:solidFill>
                  <a:srgbClr val="FF0000"/>
                </a:solidFill>
                <a:ea typeface="ＭＳ Ｐゴシック" panose="020B0600070205080204" pitchFamily="34" charset="-128"/>
              </a:rPr>
              <a:t>Marche sur Rome</a:t>
            </a:r>
          </a:p>
          <a:p>
            <a:pPr lvl="2" eaLnBrk="1" hangingPunct="1"/>
            <a:r>
              <a:rPr lang="fr-CA" altLang="en-US" sz="2400" dirty="0">
                <a:ea typeface="ＭＳ Ｐゴシック" panose="020B0600070205080204" pitchFamily="34" charset="-128"/>
              </a:rPr>
              <a:t>Chemises noires</a:t>
            </a:r>
          </a:p>
          <a:p>
            <a:pPr eaLnBrk="1" hangingPunct="1">
              <a:buFont typeface="Arial" panose="020B0604020202020204" pitchFamily="34" charset="0"/>
              <a:buNone/>
            </a:pPr>
            <a:endParaRPr lang="fr-CA" altLang="en-US" dirty="0">
              <a:ea typeface="ＭＳ Ｐゴシック" panose="020B0600070205080204" pitchFamily="34" charset="-128"/>
            </a:endParaRPr>
          </a:p>
        </p:txBody>
      </p:sp>
    </p:spTree>
    <p:extLst>
      <p:ext uri="{BB962C8B-B14F-4D97-AF65-F5344CB8AC3E}">
        <p14:creationId xmlns:p14="http://schemas.microsoft.com/office/powerpoint/2010/main" val="65294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3417888" y="914400"/>
            <a:ext cx="8774112" cy="4525963"/>
          </a:xfrm>
        </p:spPr>
        <p:txBody>
          <a:bodyPr/>
          <a:lstStyle/>
          <a:p>
            <a:pPr lvl="1" eaLnBrk="1" hangingPunct="1"/>
            <a:r>
              <a:rPr lang="fr-CA" altLang="en-US" sz="2400" dirty="0">
                <a:ea typeface="ＭＳ Ｐゴシック" panose="020B0600070205080204" pitchFamily="34" charset="-128"/>
              </a:rPr>
              <a:t>Il se déclare « </a:t>
            </a:r>
            <a:r>
              <a:rPr lang="fr-CA" altLang="en-US" sz="2400" dirty="0">
                <a:solidFill>
                  <a:srgbClr val="FF0000"/>
                </a:solidFill>
                <a:ea typeface="ＭＳ Ｐゴシック" panose="020B0600070205080204" pitchFamily="34" charset="-128"/>
              </a:rPr>
              <a:t>Il duce</a:t>
            </a:r>
            <a:r>
              <a:rPr lang="fr-CA" altLang="en-US" sz="2400" dirty="0">
                <a:ea typeface="ＭＳ Ｐゴシック" panose="020B0600070205080204" pitchFamily="34" charset="-128"/>
              </a:rPr>
              <a:t> » en 1922</a:t>
            </a:r>
          </a:p>
          <a:p>
            <a:pPr lvl="1" eaLnBrk="1" hangingPunct="1"/>
            <a:r>
              <a:rPr lang="fr-CA" altLang="en-US" sz="2400" dirty="0">
                <a:ea typeface="ＭＳ Ｐゴシック" panose="020B0600070205080204" pitchFamily="34" charset="-128"/>
              </a:rPr>
              <a:t>Ambition de bâtir un empire</a:t>
            </a:r>
          </a:p>
          <a:p>
            <a:pPr lvl="2" eaLnBrk="1" hangingPunct="1"/>
            <a:r>
              <a:rPr lang="fr-CA" altLang="en-US" sz="2400" dirty="0">
                <a:ea typeface="ＭＳ Ｐゴシック" panose="020B0600070205080204" pitchFamily="34" charset="-128"/>
              </a:rPr>
              <a:t>Invasion de l’Éthiopie en 1935</a:t>
            </a:r>
          </a:p>
          <a:p>
            <a:pPr eaLnBrk="1" hangingPunct="1"/>
            <a:r>
              <a:rPr lang="fr-CA" altLang="en-US" sz="2400" dirty="0">
                <a:ea typeface="ＭＳ Ｐゴシック" panose="020B0600070205080204" pitchFamily="34" charset="-128"/>
              </a:rPr>
              <a:t>Actions prises en 1922:</a:t>
            </a:r>
          </a:p>
          <a:p>
            <a:pPr lvl="1" eaLnBrk="1" hangingPunct="1"/>
            <a:r>
              <a:rPr lang="fr-CA" altLang="en-US" sz="2400" dirty="0">
                <a:ea typeface="ＭＳ Ｐゴシック" panose="020B0600070205080204" pitchFamily="34" charset="-128"/>
              </a:rPr>
              <a:t>Partis d’opposition et syndicats bannis</a:t>
            </a:r>
          </a:p>
          <a:p>
            <a:pPr lvl="1" eaLnBrk="1" hangingPunct="1"/>
            <a:r>
              <a:rPr lang="fr-CA" altLang="en-US" sz="2400" dirty="0">
                <a:ea typeface="ＭＳ Ｐゴシック" panose="020B0600070205080204" pitchFamily="34" charset="-128"/>
              </a:rPr>
              <a:t>Journaux censurés</a:t>
            </a:r>
          </a:p>
          <a:p>
            <a:pPr lvl="1" eaLnBrk="1" hangingPunct="1"/>
            <a:r>
              <a:rPr lang="fr-CA" altLang="en-US" sz="2400" dirty="0">
                <a:ea typeface="ＭＳ Ｐゴシック" panose="020B0600070205080204" pitchFamily="34" charset="-128"/>
              </a:rPr>
              <a:t>Propagande</a:t>
            </a:r>
          </a:p>
          <a:p>
            <a:pPr lvl="1" eaLnBrk="1" hangingPunct="1"/>
            <a:r>
              <a:rPr lang="fr-CA" altLang="en-US" sz="2400" dirty="0">
                <a:ea typeface="ＭＳ Ｐゴシック" panose="020B0600070205080204" pitchFamily="34" charset="-128"/>
              </a:rPr>
              <a:t>Police secrète</a:t>
            </a:r>
          </a:p>
          <a:p>
            <a:pPr eaLnBrk="1" hangingPunct="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865609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Documents and Settings\smanolis\Desktop\MussoliniSemi-Profile.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1828800"/>
            <a:ext cx="3124200" cy="4435475"/>
          </a:xfrm>
          <a:noFill/>
        </p:spPr>
      </p:pic>
      <p:sp>
        <p:nvSpPr>
          <p:cNvPr id="5" name="Rectangle 4"/>
          <p:cNvSpPr/>
          <p:nvPr/>
        </p:nvSpPr>
        <p:spPr>
          <a:xfrm>
            <a:off x="2133600" y="6324601"/>
            <a:ext cx="4572000" cy="246063"/>
          </a:xfrm>
          <a:prstGeom prst="rect">
            <a:avLst/>
          </a:prstGeom>
        </p:spPr>
        <p:txBody>
          <a:bodyPr>
            <a:spAutoFit/>
          </a:bodyPr>
          <a:lstStyle/>
          <a:p>
            <a:pPr eaLnBrk="1" hangingPunct="1">
              <a:defRPr/>
            </a:pPr>
            <a:r>
              <a:rPr lang="en-US" sz="1000" dirty="0">
                <a:ea typeface="ＭＳ Ｐゴシック" charset="-128"/>
              </a:rPr>
              <a:t>http://www.freewebs.com/ourarmy/</a:t>
            </a:r>
          </a:p>
        </p:txBody>
      </p:sp>
      <p:pic>
        <p:nvPicPr>
          <p:cNvPr id="23556" name="Picture 3" descr="C:\Documents and Settings\smanolis\Desktop\mussolin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533400"/>
            <a:ext cx="4038600" cy="588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562600" y="6596064"/>
            <a:ext cx="4572000" cy="261937"/>
          </a:xfrm>
          <a:prstGeom prst="rect">
            <a:avLst/>
          </a:prstGeom>
        </p:spPr>
        <p:txBody>
          <a:bodyPr>
            <a:spAutoFit/>
          </a:bodyPr>
          <a:lstStyle/>
          <a:p>
            <a:pPr eaLnBrk="1" hangingPunct="1">
              <a:defRPr/>
            </a:pPr>
            <a:r>
              <a:rPr lang="en-US" sz="1100" dirty="0">
                <a:ea typeface="ＭＳ Ｐゴシック" charset="-128"/>
              </a:rPr>
              <a:t>http://cahiersdufootball.net/blogs/pourisiens/files/2008/12/mussolini.jpg</a:t>
            </a:r>
          </a:p>
        </p:txBody>
      </p:sp>
    </p:spTree>
    <p:extLst>
      <p:ext uri="{BB962C8B-B14F-4D97-AF65-F5344CB8AC3E}">
        <p14:creationId xmlns:p14="http://schemas.microsoft.com/office/powerpoint/2010/main" val="2293631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136775" y="228600"/>
            <a:ext cx="8153400" cy="990600"/>
          </a:xfrm>
        </p:spPr>
        <p:txBody>
          <a:bodyPr/>
          <a:lstStyle/>
          <a:p>
            <a:pPr eaLnBrk="1" hangingPunct="1"/>
            <a:r>
              <a:rPr lang="fr-CA" altLang="en-US">
                <a:ea typeface="ＭＳ Ｐゴシック" panose="020B0600070205080204" pitchFamily="34" charset="-128"/>
              </a:rPr>
              <a:t>Situation en Allemagne</a:t>
            </a:r>
          </a:p>
        </p:txBody>
      </p:sp>
      <p:sp>
        <p:nvSpPr>
          <p:cNvPr id="24579" name="Content Placeholder 2"/>
          <p:cNvSpPr>
            <a:spLocks noGrp="1"/>
          </p:cNvSpPr>
          <p:nvPr>
            <p:ph idx="1"/>
          </p:nvPr>
        </p:nvSpPr>
        <p:spPr>
          <a:xfrm>
            <a:off x="2136775" y="1600200"/>
            <a:ext cx="8153400" cy="5105400"/>
          </a:xfrm>
        </p:spPr>
        <p:txBody>
          <a:bodyPr/>
          <a:lstStyle/>
          <a:p>
            <a:pPr eaLnBrk="1" hangingPunct="1"/>
            <a:r>
              <a:rPr lang="fr-CA" altLang="en-US" sz="2400" dirty="0">
                <a:ea typeface="ＭＳ Ｐゴシック" panose="020B0600070205080204" pitchFamily="34" charset="-128"/>
              </a:rPr>
              <a:t>Traité de Versailles</a:t>
            </a:r>
          </a:p>
          <a:p>
            <a:pPr lvl="1" eaLnBrk="1" hangingPunct="1"/>
            <a:r>
              <a:rPr lang="fr-CA" altLang="en-US" sz="2400" dirty="0">
                <a:ea typeface="ＭＳ Ｐゴシック" panose="020B0600070205080204" pitchFamily="34" charset="-128"/>
              </a:rPr>
              <a:t>Grosses dettes</a:t>
            </a:r>
          </a:p>
          <a:p>
            <a:pPr lvl="1" eaLnBrk="1" hangingPunct="1"/>
            <a:r>
              <a:rPr lang="fr-CA" altLang="en-US" sz="2400" dirty="0">
                <a:ea typeface="ＭＳ Ｐゴシック" panose="020B0600070205080204" pitchFamily="34" charset="-128"/>
              </a:rPr>
              <a:t>Hyperinflation</a:t>
            </a:r>
          </a:p>
          <a:p>
            <a:pPr lvl="1" eaLnBrk="1" hangingPunct="1"/>
            <a:r>
              <a:rPr lang="fr-CA" altLang="en-US" sz="2400" dirty="0">
                <a:ea typeface="ＭＳ Ｐゴシック" panose="020B0600070205080204" pitchFamily="34" charset="-128"/>
              </a:rPr>
              <a:t>Valeur du Mark diminue</a:t>
            </a:r>
          </a:p>
          <a:p>
            <a:pPr lvl="2" eaLnBrk="1" hangingPunct="1"/>
            <a:r>
              <a:rPr lang="fr-CA" altLang="en-US" sz="2400" dirty="0">
                <a:ea typeface="ＭＳ Ｐゴシック" panose="020B0600070205080204" pitchFamily="34" charset="-128"/>
              </a:rPr>
              <a:t>12 milliards de Mark = un dollar canadien</a:t>
            </a:r>
          </a:p>
          <a:p>
            <a:pPr lvl="1" eaLnBrk="1" hangingPunct="1"/>
            <a:r>
              <a:rPr lang="fr-CA" altLang="en-US" sz="2400" dirty="0">
                <a:ea typeface="ＭＳ Ｐゴシック" panose="020B0600070205080204" pitchFamily="34" charset="-128"/>
              </a:rPr>
              <a:t>Peuple désespéré</a:t>
            </a:r>
          </a:p>
          <a:p>
            <a:pPr lvl="2" eaLnBrk="1" hangingPunct="1"/>
            <a:r>
              <a:rPr lang="fr-CA" altLang="en-US" sz="2400" dirty="0">
                <a:ea typeface="ＭＳ Ｐゴシック" panose="020B0600070205080204" pitchFamily="34" charset="-128"/>
              </a:rPr>
              <a:t>Même avec la république de Weimar, les alliés ont sévèrement puni les Allemands</a:t>
            </a:r>
          </a:p>
          <a:p>
            <a:pPr eaLnBrk="1" hangingPunct="1"/>
            <a:r>
              <a:rPr lang="fr-CA" altLang="en-US" sz="2400" dirty="0">
                <a:solidFill>
                  <a:srgbClr val="FF0000"/>
                </a:solidFill>
                <a:ea typeface="ＭＳ Ｐゴシック" panose="020B0600070205080204" pitchFamily="34" charset="-128"/>
              </a:rPr>
              <a:t>Hitler</a:t>
            </a:r>
            <a:r>
              <a:rPr lang="fr-CA" altLang="en-US" sz="2400" dirty="0">
                <a:ea typeface="ＭＳ Ｐゴシック" panose="020B0600070205080204" pitchFamily="34" charset="-128"/>
              </a:rPr>
              <a:t> promet</a:t>
            </a:r>
          </a:p>
          <a:p>
            <a:pPr lvl="1" eaLnBrk="1" hangingPunct="1"/>
            <a:r>
              <a:rPr lang="fr-CA" altLang="en-US" sz="2400" dirty="0">
                <a:ea typeface="ＭＳ Ｐゴシック" panose="020B0600070205080204" pitchFamily="34" charset="-128"/>
              </a:rPr>
              <a:t>La gloire aux Allemands</a:t>
            </a:r>
          </a:p>
          <a:p>
            <a:pPr lvl="1" eaLnBrk="1" hangingPunct="1"/>
            <a:r>
              <a:rPr lang="fr-CA" altLang="en-US" sz="2400" dirty="0">
                <a:ea typeface="ＭＳ Ｐゴシック" panose="020B0600070205080204" pitchFamily="34" charset="-128"/>
              </a:rPr>
              <a:t>De déchirer le traité de Versailles</a:t>
            </a:r>
          </a:p>
          <a:p>
            <a:pPr eaLnBrk="1" hangingPunct="1">
              <a:buFont typeface="Arial" panose="020B0604020202020204" pitchFamily="34" charset="0"/>
              <a:buNone/>
            </a:pPr>
            <a:endParaRPr lang="fr-CA" altLang="en-US" dirty="0">
              <a:ea typeface="ＭＳ Ｐゴシック" panose="020B0600070205080204" pitchFamily="34" charset="-128"/>
            </a:endParaRPr>
          </a:p>
        </p:txBody>
      </p:sp>
    </p:spTree>
    <p:extLst>
      <p:ext uri="{BB962C8B-B14F-4D97-AF65-F5344CB8AC3E}">
        <p14:creationId xmlns:p14="http://schemas.microsoft.com/office/powerpoint/2010/main" val="3630211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136775" y="228600"/>
            <a:ext cx="8153400" cy="990600"/>
          </a:xfrm>
        </p:spPr>
        <p:txBody>
          <a:bodyPr>
            <a:normAutofit/>
          </a:bodyPr>
          <a:lstStyle/>
          <a:p>
            <a:r>
              <a:rPr lang="fr-CA" altLang="en-US" sz="3600">
                <a:ea typeface="ＭＳ Ｐゴシック" panose="020B0600070205080204" pitchFamily="34" charset="-128"/>
              </a:rPr>
              <a:t>La montée du communisme et du fascisme</a:t>
            </a:r>
          </a:p>
        </p:txBody>
      </p:sp>
      <p:sp>
        <p:nvSpPr>
          <p:cNvPr id="25603" name="Content Placeholder 4"/>
          <p:cNvSpPr>
            <a:spLocks noGrp="1"/>
          </p:cNvSpPr>
          <p:nvPr>
            <p:ph idx="1"/>
          </p:nvPr>
        </p:nvSpPr>
        <p:spPr>
          <a:xfrm>
            <a:off x="2136775" y="1600200"/>
            <a:ext cx="8153400" cy="4495800"/>
          </a:xfrm>
        </p:spPr>
        <p:txBody>
          <a:bodyPr>
            <a:normAutofit/>
          </a:bodyPr>
          <a:lstStyle/>
          <a:p>
            <a:r>
              <a:rPr lang="fr-CA" altLang="en-US" sz="2800" dirty="0">
                <a:ea typeface="ＭＳ Ｐゴシック" panose="020B0600070205080204" pitchFamily="34" charset="-128"/>
              </a:rPr>
              <a:t>Durant la dépression, les partis politiques de gauche et de droite ont gagné l’appui des peuples</a:t>
            </a:r>
          </a:p>
          <a:p>
            <a:r>
              <a:rPr lang="fr-CA" altLang="en-US" sz="2800" dirty="0">
                <a:ea typeface="ＭＳ Ｐゴシック" panose="020B0600070205080204" pitchFamily="34" charset="-128"/>
              </a:rPr>
              <a:t>Fascisme (extrême droite)</a:t>
            </a:r>
          </a:p>
          <a:p>
            <a:pPr lvl="1"/>
            <a:r>
              <a:rPr lang="fr-CA" altLang="en-US" sz="2800" dirty="0">
                <a:ea typeface="ＭＳ Ｐゴシック" panose="020B0600070205080204" pitchFamily="34" charset="-128"/>
              </a:rPr>
              <a:t>NAZIS</a:t>
            </a:r>
          </a:p>
          <a:p>
            <a:pPr lvl="2"/>
            <a:r>
              <a:rPr lang="fr-CA" altLang="en-US" sz="2800" dirty="0">
                <a:ea typeface="ＭＳ Ｐゴシック" panose="020B0600070205080204" pitchFamily="34" charset="-128"/>
              </a:rPr>
              <a:t>Nationalisme extrême</a:t>
            </a:r>
          </a:p>
          <a:p>
            <a:pPr lvl="2"/>
            <a:r>
              <a:rPr lang="fr-CA" altLang="en-US" sz="2800" dirty="0">
                <a:ea typeface="ＭＳ Ｐゴシック" panose="020B0600070205080204" pitchFamily="34" charset="-128"/>
              </a:rPr>
              <a:t>Anti-démocratique</a:t>
            </a:r>
          </a:p>
          <a:p>
            <a:pPr lvl="2"/>
            <a:r>
              <a:rPr lang="fr-CA" altLang="en-US" sz="2800" dirty="0">
                <a:ea typeface="ＭＳ Ｐゴシック" panose="020B0600070205080204" pitchFamily="34" charset="-128"/>
              </a:rPr>
              <a:t>Antisémite</a:t>
            </a:r>
          </a:p>
          <a:p>
            <a:pPr lvl="2"/>
            <a:r>
              <a:rPr lang="fr-CA" altLang="en-US" sz="2800" dirty="0">
                <a:ea typeface="ＭＳ Ｐゴシック" panose="020B0600070205080204" pitchFamily="34" charset="-128"/>
              </a:rPr>
              <a:t>Pouvoir militaire allemand</a:t>
            </a:r>
          </a:p>
          <a:p>
            <a:r>
              <a:rPr lang="fr-CA" altLang="en-US" sz="2800" dirty="0">
                <a:ea typeface="ＭＳ Ｐゴシック" panose="020B0600070205080204" pitchFamily="34" charset="-128"/>
              </a:rPr>
              <a:t>Communisme (extrême gauche)</a:t>
            </a:r>
          </a:p>
        </p:txBody>
      </p:sp>
    </p:spTree>
    <p:extLst>
      <p:ext uri="{BB962C8B-B14F-4D97-AF65-F5344CB8AC3E}">
        <p14:creationId xmlns:p14="http://schemas.microsoft.com/office/powerpoint/2010/main" val="1428116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deuframat.de/deuframat/images/4/4_2/kittel/pic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81001"/>
            <a:ext cx="78486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2491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Documents and Settings\smanolis\Desktop\100_milliards_mar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04800"/>
            <a:ext cx="6019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3" descr="C:\Documents and Settings\smanolis\Desktop\timbres_weimar_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1026" y="3962400"/>
            <a:ext cx="843756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81200" y="6248401"/>
            <a:ext cx="4572000" cy="246063"/>
          </a:xfrm>
          <a:prstGeom prst="rect">
            <a:avLst/>
          </a:prstGeom>
        </p:spPr>
        <p:txBody>
          <a:bodyPr>
            <a:spAutoFit/>
          </a:bodyPr>
          <a:lstStyle/>
          <a:p>
            <a:pPr eaLnBrk="1" hangingPunct="1">
              <a:defRPr/>
            </a:pPr>
            <a:r>
              <a:rPr lang="en-US" sz="1000" dirty="0">
                <a:ea typeface="ＭＳ Ｐゴシック" charset="-128"/>
              </a:rPr>
              <a:t>http://lettres-histoire.ac-rouen.fr/histgeo/img_nazisme/timbres_weimar.jpg</a:t>
            </a:r>
          </a:p>
        </p:txBody>
      </p:sp>
    </p:spTree>
    <p:extLst>
      <p:ext uri="{BB962C8B-B14F-4D97-AF65-F5344CB8AC3E}">
        <p14:creationId xmlns:p14="http://schemas.microsoft.com/office/powerpoint/2010/main" val="2759623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136775" y="228600"/>
            <a:ext cx="8153400" cy="990600"/>
          </a:xfrm>
        </p:spPr>
        <p:txBody>
          <a:bodyPr/>
          <a:lstStyle/>
          <a:p>
            <a:pPr eaLnBrk="1" hangingPunct="1"/>
            <a:r>
              <a:rPr lang="en-US" altLang="en-US">
                <a:ea typeface="ＭＳ Ｐゴシック" panose="020B0600070205080204" pitchFamily="34" charset="-128"/>
              </a:rPr>
              <a:t>Hitler</a:t>
            </a:r>
          </a:p>
        </p:txBody>
      </p:sp>
      <p:sp>
        <p:nvSpPr>
          <p:cNvPr id="28675" name="Content Placeholder 2"/>
          <p:cNvSpPr>
            <a:spLocks noGrp="1"/>
          </p:cNvSpPr>
          <p:nvPr>
            <p:ph idx="1"/>
          </p:nvPr>
        </p:nvSpPr>
        <p:spPr>
          <a:xfrm>
            <a:off x="2136775" y="1524000"/>
            <a:ext cx="8153400" cy="4572000"/>
          </a:xfrm>
        </p:spPr>
        <p:txBody>
          <a:bodyPr>
            <a:normAutofit/>
          </a:bodyPr>
          <a:lstStyle/>
          <a:p>
            <a:pPr eaLnBrk="1" hangingPunct="1"/>
            <a:r>
              <a:rPr lang="fr-CA" altLang="en-US" sz="2400" dirty="0">
                <a:ea typeface="ＭＳ Ｐゴシック" panose="020B0600070205080204" pitchFamily="34" charset="-128"/>
              </a:rPr>
              <a:t>Né en Autriche en1889</a:t>
            </a:r>
          </a:p>
          <a:p>
            <a:pPr eaLnBrk="1" hangingPunct="1"/>
            <a:r>
              <a:rPr lang="fr-CA" altLang="en-US" sz="2400" dirty="0">
                <a:ea typeface="ＭＳ Ｐゴシック" panose="020B0600070205080204" pitchFamily="34" charset="-128"/>
              </a:rPr>
              <a:t>Croix de fer dans la PGM</a:t>
            </a:r>
          </a:p>
          <a:p>
            <a:pPr eaLnBrk="1" hangingPunct="1"/>
            <a:r>
              <a:rPr lang="fr-CA" altLang="en-US" sz="2400" dirty="0">
                <a:ea typeface="ＭＳ Ｐゴシック" panose="020B0600070205080204" pitchFamily="34" charset="-128"/>
              </a:rPr>
              <a:t>Il va suivre le </a:t>
            </a:r>
            <a:r>
              <a:rPr lang="en-CA" altLang="en-US" sz="2400" dirty="0">
                <a:solidFill>
                  <a:srgbClr val="FF0000"/>
                </a:solidFill>
                <a:ea typeface="ＭＳ Ｐゴシック" panose="020B0600070205080204" pitchFamily="34" charset="-128"/>
              </a:rPr>
              <a:t>Parti des </a:t>
            </a:r>
            <a:r>
              <a:rPr lang="en-CA" altLang="en-US" sz="2400" dirty="0" err="1">
                <a:solidFill>
                  <a:srgbClr val="FF0000"/>
                </a:solidFill>
                <a:ea typeface="ＭＳ Ｐゴシック" panose="020B0600070205080204" pitchFamily="34" charset="-128"/>
              </a:rPr>
              <a:t>travailleurs</a:t>
            </a:r>
            <a:r>
              <a:rPr lang="en-CA" altLang="en-US" sz="2400" dirty="0">
                <a:solidFill>
                  <a:srgbClr val="FF0000"/>
                </a:solidFill>
                <a:ea typeface="ＭＳ Ｐゴシック" panose="020B0600070205080204" pitchFamily="34" charset="-128"/>
              </a:rPr>
              <a:t> </a:t>
            </a:r>
            <a:r>
              <a:rPr lang="en-CA" altLang="en-US" sz="2400" dirty="0" err="1">
                <a:solidFill>
                  <a:srgbClr val="FF0000"/>
                </a:solidFill>
                <a:ea typeface="ＭＳ Ｐゴシック" panose="020B0600070205080204" pitchFamily="34" charset="-128"/>
              </a:rPr>
              <a:t>allemands</a:t>
            </a:r>
            <a:r>
              <a:rPr lang="en-CA" altLang="en-US" sz="2400" dirty="0">
                <a:solidFill>
                  <a:srgbClr val="FF0000"/>
                </a:solidFill>
                <a:ea typeface="ＭＳ Ｐゴシック" panose="020B0600070205080204" pitchFamily="34" charset="-128"/>
              </a:rPr>
              <a:t> </a:t>
            </a:r>
            <a:r>
              <a:rPr lang="fr-CA" altLang="en-US" sz="2400" dirty="0">
                <a:ea typeface="ＭＳ Ｐゴシック" panose="020B0600070205080204" pitchFamily="34" charset="-128"/>
              </a:rPr>
              <a:t>en 1919</a:t>
            </a:r>
          </a:p>
          <a:p>
            <a:pPr lvl="1" eaLnBrk="1" hangingPunct="1"/>
            <a:r>
              <a:rPr lang="fr-CA" altLang="en-US" sz="2400" dirty="0">
                <a:ea typeface="ＭＳ Ｐゴシック" panose="020B0600070205080204" pitchFamily="34" charset="-128"/>
              </a:rPr>
              <a:t>QG à Munich</a:t>
            </a:r>
          </a:p>
          <a:p>
            <a:pPr lvl="1" eaLnBrk="1" hangingPunct="1"/>
            <a:r>
              <a:rPr lang="fr-CA" altLang="en-US" sz="2400" dirty="0">
                <a:ea typeface="ＭＳ Ｐゴシック" panose="020B0600070205080204" pitchFamily="34" charset="-128"/>
              </a:rPr>
              <a:t>Fait parti du comité exécutif</a:t>
            </a:r>
          </a:p>
          <a:p>
            <a:pPr lvl="1" eaLnBrk="1" hangingPunct="1"/>
            <a:r>
              <a:rPr lang="fr-CA" altLang="en-US" sz="2400" dirty="0">
                <a:ea typeface="ＭＳ Ｐゴシック" panose="020B0600070205080204" pitchFamily="34" charset="-128"/>
              </a:rPr>
              <a:t>Devient orateur du parti</a:t>
            </a:r>
          </a:p>
          <a:p>
            <a:pPr lvl="1" eaLnBrk="1" hangingPunct="1"/>
            <a:r>
              <a:rPr lang="fr-CA" altLang="en-US" sz="2400" dirty="0">
                <a:ea typeface="ＭＳ Ｐゴシック" panose="020B0600070205080204" pitchFamily="34" charset="-128"/>
              </a:rPr>
              <a:t>Son enthousiasme va attirer de plus en plus de gens</a:t>
            </a:r>
          </a:p>
          <a:p>
            <a:pPr lvl="1" eaLnBrk="1" hangingPunct="1"/>
            <a:r>
              <a:rPr lang="fr-CA" altLang="en-US" sz="2400" dirty="0">
                <a:ea typeface="ＭＳ Ｐゴシック" panose="020B0600070205080204" pitchFamily="34" charset="-128"/>
              </a:rPr>
              <a:t>En 1920, il devient chef de la propagande du parti</a:t>
            </a:r>
          </a:p>
          <a:p>
            <a:pPr lvl="2" eaLnBrk="1" hangingPunct="1"/>
            <a:r>
              <a:rPr lang="fr-CA" altLang="en-US" sz="2400" dirty="0">
                <a:ea typeface="ＭＳ Ｐゴシック" panose="020B0600070205080204" pitchFamily="34" charset="-128"/>
              </a:rPr>
              <a:t>Antisémitisme, déchirement du traité de Versailles</a:t>
            </a:r>
          </a:p>
          <a:p>
            <a:pPr lvl="1" eaLnBrk="1" hangingPunct="1"/>
            <a:r>
              <a:rPr lang="fr-CA" altLang="en-US" sz="2400" dirty="0">
                <a:ea typeface="ＭＳ Ｐゴシック" panose="020B0600070205080204" pitchFamily="34" charset="-128"/>
              </a:rPr>
              <a:t>Un grand nombre d’anciens combattants vont joindre le parti</a:t>
            </a:r>
          </a:p>
        </p:txBody>
      </p:sp>
    </p:spTree>
    <p:extLst>
      <p:ext uri="{BB962C8B-B14F-4D97-AF65-F5344CB8AC3E}">
        <p14:creationId xmlns:p14="http://schemas.microsoft.com/office/powerpoint/2010/main" val="4225288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Title 1"/>
          <p:cNvSpPr>
            <a:spLocks noGrp="1"/>
          </p:cNvSpPr>
          <p:nvPr>
            <p:ph type="title"/>
          </p:nvPr>
        </p:nvSpPr>
        <p:spPr>
          <a:xfrm>
            <a:off x="964788" y="804333"/>
            <a:ext cx="3391900" cy="5249334"/>
          </a:xfrm>
        </p:spPr>
        <p:txBody>
          <a:bodyPr>
            <a:normAutofit/>
          </a:bodyPr>
          <a:lstStyle/>
          <a:p>
            <a:pPr algn="r"/>
            <a:r>
              <a:rPr lang="fr-FR" altLang="en-US" sz="4600">
                <a:solidFill>
                  <a:srgbClr val="FFFFFF"/>
                </a:solidFill>
                <a:ea typeface="ＭＳ Ｐゴシック" panose="020B0600070205080204" pitchFamily="34" charset="-128"/>
              </a:rPr>
              <a:t>La montée des totalitarismes</a:t>
            </a:r>
          </a:p>
        </p:txBody>
      </p:sp>
      <p:sp>
        <p:nvSpPr>
          <p:cNvPr id="12291" name="Content Placeholder 2"/>
          <p:cNvSpPr>
            <a:spLocks noGrp="1"/>
          </p:cNvSpPr>
          <p:nvPr>
            <p:ph idx="1"/>
          </p:nvPr>
        </p:nvSpPr>
        <p:spPr>
          <a:xfrm>
            <a:off x="4951048" y="804333"/>
            <a:ext cx="6306003" cy="5249334"/>
          </a:xfrm>
        </p:spPr>
        <p:txBody>
          <a:bodyPr anchor="ctr">
            <a:normAutofit/>
          </a:bodyPr>
          <a:lstStyle/>
          <a:p>
            <a:r>
              <a:rPr lang="fr-FR" altLang="en-US">
                <a:ea typeface="ＭＳ Ｐゴシック" panose="020B0600070205080204" pitchFamily="34" charset="-128"/>
              </a:rPr>
              <a:t>Définition:</a:t>
            </a:r>
          </a:p>
          <a:p>
            <a:r>
              <a:rPr lang="fr-FR" altLang="en-US">
                <a:ea typeface="ＭＳ Ｐゴシック" panose="020B0600070205080204" pitchFamily="34" charset="-128"/>
              </a:rPr>
              <a:t>Le totalitarisme désigne un mode de gouvernement, un régime politique dans lequel un parti unique détient la totalité des pouvoirs, exigeant le rassemblement de tous les citoyens derrière l’état.</a:t>
            </a:r>
          </a:p>
          <a:p>
            <a:r>
              <a:rPr lang="fr-FR" altLang="en-US">
                <a:ea typeface="ＭＳ Ｐゴシック" panose="020B0600070205080204" pitchFamily="34" charset="-128"/>
              </a:rPr>
              <a:t>Le totalitarisme est un mode de fonctionnement de l'Etat dans lequel celui-ci prétend gérer, outre la vie publique, la vie privée des individus (régime policier, encadrement de la jeunesse et des relations professionnelles...).</a:t>
            </a:r>
          </a:p>
        </p:txBody>
      </p:sp>
    </p:spTree>
    <p:extLst>
      <p:ext uri="{BB962C8B-B14F-4D97-AF65-F5344CB8AC3E}">
        <p14:creationId xmlns:p14="http://schemas.microsoft.com/office/powerpoint/2010/main" val="853011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136775" y="228600"/>
            <a:ext cx="8153400" cy="990600"/>
          </a:xfrm>
        </p:spPr>
        <p:txBody>
          <a:bodyPr/>
          <a:lstStyle/>
          <a:p>
            <a:endParaRPr lang="en-CA" altLang="en-US">
              <a:ea typeface="ＭＳ Ｐゴシック" panose="020B0600070205080204" pitchFamily="34" charset="-128"/>
            </a:endParaRPr>
          </a:p>
        </p:txBody>
      </p:sp>
      <p:sp>
        <p:nvSpPr>
          <p:cNvPr id="29699" name="Content Placeholder 2"/>
          <p:cNvSpPr>
            <a:spLocks noGrp="1"/>
          </p:cNvSpPr>
          <p:nvPr>
            <p:ph idx="1"/>
          </p:nvPr>
        </p:nvSpPr>
        <p:spPr>
          <a:xfrm>
            <a:off x="2136775" y="1600200"/>
            <a:ext cx="8153400" cy="4495800"/>
          </a:xfrm>
        </p:spPr>
        <p:txBody>
          <a:bodyPr>
            <a:normAutofit/>
          </a:bodyPr>
          <a:lstStyle/>
          <a:p>
            <a:pPr eaLnBrk="1" hangingPunct="1"/>
            <a:r>
              <a:rPr lang="fr-CA" altLang="en-US" sz="2400" dirty="0">
                <a:ea typeface="ＭＳ Ｐゴシック" panose="020B0600070205080204" pitchFamily="34" charset="-128"/>
              </a:rPr>
              <a:t>Il va choisir le symbole de son mouvement - swastika</a:t>
            </a:r>
          </a:p>
          <a:p>
            <a:pPr eaLnBrk="1" hangingPunct="1"/>
            <a:r>
              <a:rPr lang="fr-CA" altLang="en-US" sz="2400" dirty="0">
                <a:ea typeface="ＭＳ Ｐゴシック" panose="020B0600070205080204" pitchFamily="34" charset="-128"/>
              </a:rPr>
              <a:t>Fin de 1920 Hitler va changer le nom du parti</a:t>
            </a:r>
          </a:p>
          <a:p>
            <a:pPr lvl="1" eaLnBrk="1" hangingPunct="1"/>
            <a:r>
              <a:rPr lang="fr-CA" altLang="en-US" sz="2400" dirty="0">
                <a:ea typeface="ＭＳ Ｐゴシック" panose="020B0600070205080204" pitchFamily="34" charset="-128"/>
              </a:rPr>
              <a:t>Fondation du Parti National Socialiste</a:t>
            </a:r>
          </a:p>
          <a:p>
            <a:pPr lvl="1" eaLnBrk="1" hangingPunct="1"/>
            <a:r>
              <a:rPr lang="fr-CA" altLang="en-US" sz="2400" dirty="0">
                <a:solidFill>
                  <a:srgbClr val="FF0000"/>
                </a:solidFill>
                <a:ea typeface="ＭＳ Ｐゴシック" panose="020B0600070205080204" pitchFamily="34" charset="-128"/>
              </a:rPr>
              <a:t>Parti nazi</a:t>
            </a:r>
          </a:p>
          <a:p>
            <a:pPr lvl="1" eaLnBrk="1" hangingPunct="1"/>
            <a:r>
              <a:rPr lang="fr-CA" altLang="en-US" sz="2400" dirty="0">
                <a:solidFill>
                  <a:srgbClr val="FF0000"/>
                </a:solidFill>
                <a:ea typeface="ＭＳ Ｐゴシック" panose="020B0600070205080204" pitchFamily="34" charset="-128"/>
              </a:rPr>
              <a:t>1921 – il devient le chef absolu du parti nazi</a:t>
            </a:r>
            <a:endParaRPr lang="fr-CA" altLang="en-US" sz="2400" dirty="0">
              <a:ea typeface="ＭＳ Ｐゴシック" panose="020B0600070205080204" pitchFamily="34" charset="-128"/>
            </a:endParaRPr>
          </a:p>
          <a:p>
            <a:pPr eaLnBrk="1" hangingPunct="1"/>
            <a:r>
              <a:rPr lang="fr-CA" altLang="en-US" sz="2400" dirty="0">
                <a:ea typeface="ＭＳ Ｐゴシック" panose="020B0600070205080204" pitchFamily="34" charset="-128"/>
              </a:rPr>
              <a:t>Tentative de renversement du gouvernement bavarois à Munich</a:t>
            </a:r>
          </a:p>
          <a:p>
            <a:pPr lvl="1" eaLnBrk="1" hangingPunct="1"/>
            <a:r>
              <a:rPr lang="fr-CA" altLang="en-US" sz="2400" dirty="0">
                <a:solidFill>
                  <a:srgbClr val="FF0000"/>
                </a:solidFill>
                <a:ea typeface="ＭＳ Ｐゴシック" panose="020B0600070205080204" pitchFamily="34" charset="-128"/>
              </a:rPr>
              <a:t>Putsch de la Brasserie </a:t>
            </a:r>
            <a:r>
              <a:rPr lang="fr-CA" altLang="en-US" sz="2400" dirty="0">
                <a:ea typeface="ＭＳ Ｐゴシック" panose="020B0600070205080204" pitchFamily="34" charset="-128"/>
              </a:rPr>
              <a:t>(Novembre 1923)</a:t>
            </a:r>
          </a:p>
          <a:p>
            <a:pPr lvl="1" eaLnBrk="1" hangingPunct="1"/>
            <a:r>
              <a:rPr lang="fr-CA" altLang="en-US" sz="2400" dirty="0">
                <a:ea typeface="ＭＳ Ｐゴシック" panose="020B0600070205080204" pitchFamily="34" charset="-128"/>
              </a:rPr>
              <a:t>Emprisonné en 1924</a:t>
            </a:r>
          </a:p>
          <a:p>
            <a:pPr lvl="1" eaLnBrk="1" hangingPunct="1"/>
            <a:r>
              <a:rPr lang="fr-CA" altLang="en-US" sz="2400" dirty="0">
                <a:solidFill>
                  <a:srgbClr val="FF0000"/>
                </a:solidFill>
                <a:ea typeface="ＭＳ Ｐゴシック" panose="020B0600070205080204" pitchFamily="34" charset="-128"/>
              </a:rPr>
              <a:t>Mein Kampf</a:t>
            </a:r>
          </a:p>
          <a:p>
            <a:pPr lvl="2" eaLnBrk="1" hangingPunct="1"/>
            <a:r>
              <a:rPr lang="fr-CA" altLang="en-US" sz="2400" dirty="0">
                <a:ea typeface="ＭＳ Ｐゴシック" panose="020B0600070205080204" pitchFamily="34" charset="-128"/>
              </a:rPr>
              <a:t>Aryanisme, domination des juifs, des slaves et de l’Europe</a:t>
            </a:r>
          </a:p>
          <a:p>
            <a:endParaRPr lang="en-CA" altLang="en-US" dirty="0">
              <a:ea typeface="ＭＳ Ｐゴシック" panose="020B0600070205080204" pitchFamily="34" charset="-128"/>
            </a:endParaRPr>
          </a:p>
        </p:txBody>
      </p:sp>
    </p:spTree>
    <p:extLst>
      <p:ext uri="{BB962C8B-B14F-4D97-AF65-F5344CB8AC3E}">
        <p14:creationId xmlns:p14="http://schemas.microsoft.com/office/powerpoint/2010/main" val="3399313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Documents and Settings\smanolis\Desktop\Hitler 19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381001"/>
            <a:ext cx="4741863" cy="323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3" descr="C:\Documents and Settings\smanolis\Desktop\hitler_sold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276601"/>
            <a:ext cx="4648200"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5"/>
          <p:cNvSpPr>
            <a:spLocks noChangeArrowheads="1"/>
          </p:cNvSpPr>
          <p:nvPr/>
        </p:nvSpPr>
        <p:spPr bwMode="auto">
          <a:xfrm>
            <a:off x="1524000" y="3962400"/>
            <a:ext cx="3810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eaLnBrk="1" hangingPunct="1">
              <a:spcBef>
                <a:spcPct val="0"/>
              </a:spcBef>
              <a:buClrTx/>
              <a:buSzTx/>
              <a:buFontTx/>
              <a:buNone/>
            </a:pPr>
            <a:r>
              <a:rPr lang="en-US" altLang="en-US" sz="800">
                <a:latin typeface="Calibri" panose="020F0502020204030204" pitchFamily="34" charset="0"/>
              </a:rPr>
              <a:t>http://images.google.ca/imgres?imgurl=http://lettres-histoire.ac-rouen.fr/histgeo/img_nazisme/odeonsplatz_munich_hitler_1914.jpg&amp;imgrefurl=http://lettres-histoire.ac-rouen.fr/histgeo/montee_nazisme.htm&amp;usg=__UpBxg7q2XEIBcKJARGt2DNdCIN8=&amp;h=908&amp;w=1330&amp;sz=179&amp;hl=en&amp;start=4&amp;um=1&amp;tbnid=JGi4yxvxwAxGXM:&amp;tbnh=102&amp;tbnw=150&amp;prev=/images%3Fq%3Dhitler%2Bet%2Bla%2Bmontee%2Bdu%2Bnazisme%26hl%3Den%26safe%3Dactive%26um%3D1</a:t>
            </a:r>
          </a:p>
        </p:txBody>
      </p:sp>
    </p:spTree>
    <p:extLst>
      <p:ext uri="{BB962C8B-B14F-4D97-AF65-F5344CB8AC3E}">
        <p14:creationId xmlns:p14="http://schemas.microsoft.com/office/powerpoint/2010/main" val="3916448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143000" y="1097280"/>
            <a:ext cx="2926724" cy="1414100"/>
          </a:xfrm>
        </p:spPr>
        <p:txBody>
          <a:bodyPr/>
          <a:lstStyle/>
          <a:p>
            <a:pPr eaLnBrk="1" hangingPunct="1"/>
            <a:r>
              <a:rPr lang="fr-CA" altLang="en-US" dirty="0">
                <a:ea typeface="ＭＳ Ｐゴシック" panose="020B0600070205080204" pitchFamily="34" charset="-128"/>
              </a:rPr>
              <a:t>Hitler et la montée du nazisme</a:t>
            </a:r>
          </a:p>
        </p:txBody>
      </p:sp>
      <p:sp>
        <p:nvSpPr>
          <p:cNvPr id="31748" name="Content Placeholder 2"/>
          <p:cNvSpPr>
            <a:spLocks noGrp="1"/>
          </p:cNvSpPr>
          <p:nvPr>
            <p:ph idx="1"/>
          </p:nvPr>
        </p:nvSpPr>
        <p:spPr/>
        <p:txBody>
          <a:bodyPr/>
          <a:lstStyle/>
          <a:p>
            <a:pPr eaLnBrk="1" hangingPunct="1">
              <a:buFont typeface="Arial" panose="020B0604020202020204" pitchFamily="34" charset="0"/>
              <a:buNone/>
            </a:pPr>
            <a:r>
              <a:rPr lang="fr-FR" altLang="en-US" b="1" i="1">
                <a:ea typeface="ＭＳ Ｐゴシック" panose="020B0600070205080204" pitchFamily="34" charset="-128"/>
              </a:rPr>
              <a:t> </a:t>
            </a:r>
            <a:endParaRPr lang="en-US" altLang="en-US" i="1">
              <a:ea typeface="ＭＳ Ｐゴシック" panose="020B0600070205080204" pitchFamily="34" charset="-128"/>
            </a:endParaRPr>
          </a:p>
        </p:txBody>
      </p:sp>
      <p:sp>
        <p:nvSpPr>
          <p:cNvPr id="31747" name="Text Placeholder 3"/>
          <p:cNvSpPr>
            <a:spLocks noGrp="1"/>
          </p:cNvSpPr>
          <p:nvPr>
            <p:ph type="body" sz="half" idx="2"/>
          </p:nvPr>
        </p:nvSpPr>
        <p:spPr>
          <a:xfrm>
            <a:off x="1143000" y="3142445"/>
            <a:ext cx="2556511" cy="3258356"/>
          </a:xfrm>
          <a:ln>
            <a:headEnd/>
            <a:tailEnd/>
          </a:ln>
        </p:spPr>
        <p:txBody>
          <a:bodyPr>
            <a:normAutofit/>
          </a:bodyPr>
          <a:lstStyle/>
          <a:p>
            <a:pPr eaLnBrk="1" hangingPunct="1"/>
            <a:r>
              <a:rPr lang="fr-FR" altLang="en-US" sz="1200" b="1" i="1" dirty="0">
                <a:solidFill>
                  <a:srgbClr val="FF0000"/>
                </a:solidFill>
                <a:ea typeface="ＭＳ Ｐゴシック" panose="020B0600070205080204" pitchFamily="34" charset="-128"/>
              </a:rPr>
              <a:t>Proclamation au peuple allemand !</a:t>
            </a:r>
            <a:br>
              <a:rPr lang="fr-FR" altLang="en-US" sz="1200" b="1" i="1" dirty="0">
                <a:solidFill>
                  <a:srgbClr val="FF0000"/>
                </a:solidFill>
                <a:ea typeface="ＭＳ Ｐゴシック" panose="020B0600070205080204" pitchFamily="34" charset="-128"/>
              </a:rPr>
            </a:br>
            <a:r>
              <a:rPr lang="fr-FR" altLang="en-US" sz="1200" b="1" i="1" dirty="0">
                <a:solidFill>
                  <a:srgbClr val="FF0000"/>
                </a:solidFill>
                <a:ea typeface="ＭＳ Ｐゴシック" panose="020B0600070205080204" pitchFamily="34" charset="-128"/>
              </a:rPr>
              <a:t>Le gouvernement des criminels de novembre</a:t>
            </a:r>
            <a:br>
              <a:rPr lang="fr-FR" altLang="en-US" sz="1200" b="1" i="1" dirty="0">
                <a:solidFill>
                  <a:srgbClr val="FF0000"/>
                </a:solidFill>
                <a:ea typeface="ＭＳ Ｐゴシック" panose="020B0600070205080204" pitchFamily="34" charset="-128"/>
              </a:rPr>
            </a:br>
            <a:r>
              <a:rPr lang="fr-FR" altLang="en-US" sz="1200" b="1" i="1" dirty="0">
                <a:solidFill>
                  <a:srgbClr val="FF0000"/>
                </a:solidFill>
                <a:ea typeface="ＭＳ Ｐゴシック" panose="020B0600070205080204" pitchFamily="34" charset="-128"/>
              </a:rPr>
              <a:t>à Berlin est aujourd'hui déclaré déposé.</a:t>
            </a:r>
            <a:br>
              <a:rPr lang="fr-FR" altLang="en-US" sz="1200" b="1" i="1" dirty="0">
                <a:solidFill>
                  <a:srgbClr val="FF0000"/>
                </a:solidFill>
                <a:ea typeface="ＭＳ Ｐゴシック" panose="020B0600070205080204" pitchFamily="34" charset="-128"/>
              </a:rPr>
            </a:br>
            <a:r>
              <a:rPr lang="fr-FR" altLang="en-US" sz="1200" b="1" i="1" dirty="0">
                <a:solidFill>
                  <a:srgbClr val="FF0000"/>
                </a:solidFill>
                <a:ea typeface="ＭＳ Ｐゴシック" panose="020B0600070205080204" pitchFamily="34" charset="-128"/>
              </a:rPr>
              <a:t>Un gouvernement national allemand provisoire</a:t>
            </a:r>
            <a:br>
              <a:rPr lang="fr-FR" altLang="en-US" sz="1200" b="1" i="1" dirty="0">
                <a:solidFill>
                  <a:srgbClr val="FF0000"/>
                </a:solidFill>
                <a:ea typeface="ＭＳ Ｐゴシック" panose="020B0600070205080204" pitchFamily="34" charset="-128"/>
              </a:rPr>
            </a:br>
            <a:r>
              <a:rPr lang="fr-FR" altLang="en-US" sz="1200" b="1" i="1" dirty="0">
                <a:solidFill>
                  <a:srgbClr val="FF0000"/>
                </a:solidFill>
                <a:ea typeface="ＭＳ Ｐゴシック" panose="020B0600070205080204" pitchFamily="34" charset="-128"/>
              </a:rPr>
              <a:t>a été formé. </a:t>
            </a:r>
          </a:p>
          <a:p>
            <a:pPr eaLnBrk="1" hangingPunct="1"/>
            <a:r>
              <a:rPr lang="fr-FR" altLang="en-US" sz="1200" b="1" i="1" dirty="0">
                <a:solidFill>
                  <a:srgbClr val="FF0000"/>
                </a:solidFill>
                <a:ea typeface="ＭＳ Ｐゴシック" panose="020B0600070205080204" pitchFamily="34" charset="-128"/>
              </a:rPr>
              <a:t>Il se compose du général</a:t>
            </a:r>
            <a:br>
              <a:rPr lang="fr-FR" altLang="en-US" sz="1200" b="1" i="1" dirty="0">
                <a:solidFill>
                  <a:srgbClr val="FF0000"/>
                </a:solidFill>
                <a:ea typeface="ＭＳ Ｐゴシック" panose="020B0600070205080204" pitchFamily="34" charset="-128"/>
              </a:rPr>
            </a:br>
            <a:r>
              <a:rPr lang="fr-FR" altLang="en-US" sz="1200" b="1" i="1" dirty="0">
                <a:solidFill>
                  <a:srgbClr val="FF0000"/>
                </a:solidFill>
                <a:ea typeface="ＭＳ Ｐゴシック" panose="020B0600070205080204" pitchFamily="34" charset="-128"/>
              </a:rPr>
              <a:t>Erich Ludendorff, d'Adolf Hitler, du général</a:t>
            </a:r>
            <a:br>
              <a:rPr lang="fr-FR" altLang="en-US" sz="1200" b="1" i="1" dirty="0">
                <a:solidFill>
                  <a:srgbClr val="FF0000"/>
                </a:solidFill>
                <a:ea typeface="ＭＳ Ｐゴシック" panose="020B0600070205080204" pitchFamily="34" charset="-128"/>
              </a:rPr>
            </a:br>
            <a:r>
              <a:rPr lang="fr-FR" altLang="en-US" sz="1200" b="1" i="1" dirty="0">
                <a:solidFill>
                  <a:srgbClr val="FF0000"/>
                </a:solidFill>
                <a:ea typeface="ＭＳ Ｐゴシック" panose="020B0600070205080204" pitchFamily="34" charset="-128"/>
              </a:rPr>
              <a:t>Von </a:t>
            </a:r>
            <a:r>
              <a:rPr lang="fr-FR" altLang="en-US" sz="1200" b="1" i="1" dirty="0" err="1">
                <a:solidFill>
                  <a:srgbClr val="FF0000"/>
                </a:solidFill>
                <a:ea typeface="ＭＳ Ｐゴシック" panose="020B0600070205080204" pitchFamily="34" charset="-128"/>
              </a:rPr>
              <a:t>Lossow</a:t>
            </a:r>
            <a:r>
              <a:rPr lang="fr-FR" altLang="en-US" sz="1200" b="1" i="1" dirty="0">
                <a:solidFill>
                  <a:srgbClr val="FF0000"/>
                </a:solidFill>
                <a:ea typeface="ＭＳ Ｐゴシック" panose="020B0600070205080204" pitchFamily="34" charset="-128"/>
              </a:rPr>
              <a:t> et du colonel </a:t>
            </a:r>
            <a:r>
              <a:rPr lang="fr-FR" altLang="en-US" sz="1200" b="1" i="1" dirty="0" err="1">
                <a:solidFill>
                  <a:srgbClr val="FF0000"/>
                </a:solidFill>
                <a:ea typeface="ＭＳ Ｐゴシック" panose="020B0600070205080204" pitchFamily="34" charset="-128"/>
              </a:rPr>
              <a:t>von</a:t>
            </a:r>
            <a:r>
              <a:rPr lang="fr-FR" altLang="en-US" sz="1200" b="1" i="1" dirty="0">
                <a:solidFill>
                  <a:srgbClr val="FF0000"/>
                </a:solidFill>
                <a:ea typeface="ＭＳ Ｐゴシック" panose="020B0600070205080204" pitchFamily="34" charset="-128"/>
              </a:rPr>
              <a:t> </a:t>
            </a:r>
            <a:r>
              <a:rPr lang="fr-FR" altLang="en-US" sz="1200" b="1" i="1" dirty="0" err="1">
                <a:solidFill>
                  <a:srgbClr val="FF0000"/>
                </a:solidFill>
                <a:ea typeface="ＭＳ Ｐゴシック" panose="020B0600070205080204" pitchFamily="34" charset="-128"/>
              </a:rPr>
              <a:t>Seißer</a:t>
            </a:r>
            <a:br>
              <a:rPr lang="fr-FR" altLang="en-US" sz="1200" b="1" i="1" dirty="0">
                <a:solidFill>
                  <a:srgbClr val="FF0000"/>
                </a:solidFill>
                <a:ea typeface="ＭＳ Ｐゴシック" panose="020B0600070205080204" pitchFamily="34" charset="-128"/>
              </a:rPr>
            </a:br>
            <a:r>
              <a:rPr lang="fr-FR" altLang="en-US" sz="1200" b="1" i="1" dirty="0">
                <a:solidFill>
                  <a:srgbClr val="FF0000"/>
                </a:solidFill>
                <a:ea typeface="ＭＳ Ｐゴシック" panose="020B0600070205080204" pitchFamily="34" charset="-128"/>
              </a:rPr>
              <a:t>affiche du 8 novembre 1923</a:t>
            </a:r>
          </a:p>
          <a:p>
            <a:pPr eaLnBrk="1" hangingPunct="1"/>
            <a:r>
              <a:rPr lang="fr-FR" altLang="en-US" sz="1200" b="1" i="1" dirty="0">
                <a:solidFill>
                  <a:srgbClr val="FF0000"/>
                </a:solidFill>
                <a:ea typeface="ＭＳ Ｐゴシック" panose="020B0600070205080204" pitchFamily="34" charset="-128"/>
              </a:rPr>
              <a:t>Ce groupe serait arrêté ou tué par le gouvernement </a:t>
            </a:r>
            <a:r>
              <a:rPr lang="fr-FR" altLang="en-US" sz="1200" b="1" i="1" dirty="0">
                <a:solidFill>
                  <a:srgbClr val="FFFFFF"/>
                </a:solidFill>
                <a:ea typeface="ＭＳ Ｐゴシック" panose="020B0600070205080204" pitchFamily="34" charset="-128"/>
              </a:rPr>
              <a:t>légitime</a:t>
            </a:r>
            <a:endParaRPr lang="en-US" altLang="en-US" sz="1200" dirty="0">
              <a:solidFill>
                <a:srgbClr val="FFFFFF"/>
              </a:solidFill>
              <a:ea typeface="ＭＳ Ｐゴシック" panose="020B0600070205080204" pitchFamily="34" charset="-128"/>
            </a:endParaRPr>
          </a:p>
        </p:txBody>
      </p:sp>
      <p:pic>
        <p:nvPicPr>
          <p:cNvPr id="31749" name="Picture 2" descr="C:\Documents and Settings\smanolis\Desktop\ludendorf_hitler_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1550" y="1066800"/>
            <a:ext cx="58864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410200" y="5105401"/>
            <a:ext cx="4572000" cy="246063"/>
          </a:xfrm>
          <a:prstGeom prst="rect">
            <a:avLst/>
          </a:prstGeom>
        </p:spPr>
        <p:txBody>
          <a:bodyPr>
            <a:spAutoFit/>
          </a:bodyPr>
          <a:lstStyle/>
          <a:p>
            <a:pPr eaLnBrk="1" hangingPunct="1">
              <a:defRPr/>
            </a:pPr>
            <a:r>
              <a:rPr lang="en-US" sz="1000" dirty="0">
                <a:ea typeface="ＭＳ Ｐゴシック" charset="-128"/>
              </a:rPr>
              <a:t>http://lettres-histoire.ac-rouen.fr/histgeo/img_nazisme/ludendorf_hitler.jpg</a:t>
            </a:r>
          </a:p>
        </p:txBody>
      </p:sp>
    </p:spTree>
    <p:extLst>
      <p:ext uri="{BB962C8B-B14F-4D97-AF65-F5344CB8AC3E}">
        <p14:creationId xmlns:p14="http://schemas.microsoft.com/office/powerpoint/2010/main" val="40172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p:cNvSpPr>
            <a:spLocks noGrp="1"/>
          </p:cNvSpPr>
          <p:nvPr>
            <p:ph type="title"/>
          </p:nvPr>
        </p:nvSpPr>
        <p:spPr>
          <a:xfrm>
            <a:off x="2136775" y="228600"/>
            <a:ext cx="8153400" cy="990600"/>
          </a:xfrm>
        </p:spPr>
        <p:txBody>
          <a:bodyPr/>
          <a:lstStyle/>
          <a:p>
            <a:pPr eaLnBrk="1" hangingPunct="1"/>
            <a:r>
              <a:rPr lang="fr-CA" altLang="en-US">
                <a:ea typeface="ＭＳ Ｐゴシック" panose="020B0600070205080204" pitchFamily="34" charset="-128"/>
              </a:rPr>
              <a:t>Hitler monte au pouvoir</a:t>
            </a:r>
          </a:p>
        </p:txBody>
      </p:sp>
      <p:sp>
        <p:nvSpPr>
          <p:cNvPr id="32771" name="Content Placeholder 5"/>
          <p:cNvSpPr>
            <a:spLocks noGrp="1"/>
          </p:cNvSpPr>
          <p:nvPr>
            <p:ph idx="1"/>
          </p:nvPr>
        </p:nvSpPr>
        <p:spPr>
          <a:xfrm>
            <a:off x="2057400" y="1524000"/>
            <a:ext cx="8229600" cy="5410200"/>
          </a:xfrm>
        </p:spPr>
        <p:txBody>
          <a:bodyPr>
            <a:normAutofit lnSpcReduction="10000"/>
          </a:bodyPr>
          <a:lstStyle/>
          <a:p>
            <a:pPr eaLnBrk="1" hangingPunct="1">
              <a:lnSpc>
                <a:spcPct val="90000"/>
              </a:lnSpc>
            </a:pPr>
            <a:r>
              <a:rPr lang="fr-CA" altLang="en-US" sz="2600" dirty="0">
                <a:ea typeface="ＭＳ Ｐゴシック" panose="020B0600070205080204" pitchFamily="34" charset="-128"/>
              </a:rPr>
              <a:t>1932 : Parti Nationaliste Socialiste gagne les élections</a:t>
            </a:r>
          </a:p>
          <a:p>
            <a:pPr lvl="1" eaLnBrk="1" hangingPunct="1">
              <a:lnSpc>
                <a:spcPct val="90000"/>
              </a:lnSpc>
            </a:pPr>
            <a:r>
              <a:rPr lang="fr-CA" altLang="en-US" sz="2300" dirty="0">
                <a:ea typeface="ＭＳ Ｐゴシック" panose="020B0600070205080204" pitchFamily="34" charset="-128"/>
              </a:rPr>
              <a:t>La Dépression aida la montée du parti Nazi</a:t>
            </a:r>
          </a:p>
          <a:p>
            <a:pPr eaLnBrk="1" hangingPunct="1">
              <a:lnSpc>
                <a:spcPct val="90000"/>
              </a:lnSpc>
            </a:pPr>
            <a:r>
              <a:rPr lang="fr-CA" altLang="en-US" sz="2600" dirty="0">
                <a:ea typeface="ＭＳ Ｐゴシック" panose="020B0600070205080204" pitchFamily="34" charset="-128"/>
              </a:rPr>
              <a:t>Janvier 1933 : doit former un nouveau gouvernement minoritaire</a:t>
            </a:r>
          </a:p>
          <a:p>
            <a:pPr lvl="1" eaLnBrk="1" hangingPunct="1">
              <a:lnSpc>
                <a:spcPct val="90000"/>
              </a:lnSpc>
            </a:pPr>
            <a:r>
              <a:rPr lang="fr-CA" altLang="en-US" sz="2200" dirty="0">
                <a:ea typeface="ＭＳ Ｐゴシック" panose="020B0600070205080204" pitchFamily="34" charset="-128"/>
              </a:rPr>
              <a:t>Hitler est nommé chancelier</a:t>
            </a:r>
          </a:p>
          <a:p>
            <a:pPr lvl="1" eaLnBrk="1" hangingPunct="1">
              <a:lnSpc>
                <a:spcPct val="90000"/>
              </a:lnSpc>
            </a:pPr>
            <a:r>
              <a:rPr lang="fr-CA" altLang="en-US" sz="2200" dirty="0">
                <a:ea typeface="ＭＳ Ｐゴシック" panose="020B0600070205080204" pitchFamily="34" charset="-128"/>
              </a:rPr>
              <a:t>Parti Nazi opposé par les partis Communiste et Socio-Démocratique</a:t>
            </a:r>
            <a:endParaRPr lang="fr-CA" altLang="en-US" sz="1900" dirty="0">
              <a:ea typeface="ＭＳ Ｐゴシック" panose="020B0600070205080204" pitchFamily="34" charset="-128"/>
            </a:endParaRPr>
          </a:p>
          <a:p>
            <a:pPr eaLnBrk="1" hangingPunct="1">
              <a:lnSpc>
                <a:spcPct val="90000"/>
              </a:lnSpc>
            </a:pPr>
            <a:r>
              <a:rPr lang="fr-CA" altLang="en-US" sz="2600" dirty="0">
                <a:ea typeface="ＭＳ Ｐゴシック" panose="020B0600070205080204" pitchFamily="34" charset="-128"/>
              </a:rPr>
              <a:t>Avril 1933 : </a:t>
            </a:r>
            <a:r>
              <a:rPr lang="fr-CA" altLang="en-US" sz="2600" dirty="0">
                <a:solidFill>
                  <a:srgbClr val="FF0000"/>
                </a:solidFill>
                <a:ea typeface="ＭＳ Ｐゴシック" panose="020B0600070205080204" pitchFamily="34" charset="-128"/>
              </a:rPr>
              <a:t>Incendie du Reichstag</a:t>
            </a:r>
          </a:p>
          <a:p>
            <a:pPr lvl="1" eaLnBrk="1" hangingPunct="1">
              <a:lnSpc>
                <a:spcPct val="90000"/>
              </a:lnSpc>
            </a:pPr>
            <a:r>
              <a:rPr lang="fr-CA" altLang="en-US" sz="2200" dirty="0">
                <a:ea typeface="ＭＳ Ｐゴシック" panose="020B0600070205080204" pitchFamily="34" charset="-128"/>
              </a:rPr>
              <a:t>Parti communiste banni alors Hitler a un gouvernement majoritaire </a:t>
            </a:r>
          </a:p>
          <a:p>
            <a:pPr eaLnBrk="1" hangingPunct="1">
              <a:lnSpc>
                <a:spcPct val="90000"/>
              </a:lnSpc>
            </a:pPr>
            <a:r>
              <a:rPr lang="fr-CA" altLang="en-US" sz="2600" dirty="0">
                <a:ea typeface="ＭＳ Ｐゴシック" panose="020B0600070205080204" pitchFamily="34" charset="-128"/>
              </a:rPr>
              <a:t>Juillet 1934 : Après la mort du Président Hindenburg</a:t>
            </a:r>
          </a:p>
          <a:p>
            <a:pPr lvl="1" eaLnBrk="1" hangingPunct="1">
              <a:lnSpc>
                <a:spcPct val="90000"/>
              </a:lnSpc>
            </a:pPr>
            <a:r>
              <a:rPr lang="fr-CA" altLang="en-US" sz="2200" dirty="0">
                <a:ea typeface="ＭＳ Ｐゴシック" panose="020B0600070205080204" pitchFamily="34" charset="-128"/>
              </a:rPr>
              <a:t>il se déclare “</a:t>
            </a:r>
            <a:r>
              <a:rPr lang="fr-CA" altLang="en-US" sz="2200" dirty="0">
                <a:solidFill>
                  <a:srgbClr val="FF0000"/>
                </a:solidFill>
                <a:ea typeface="ＭＳ Ｐゴシック" panose="020B0600070205080204" pitchFamily="34" charset="-128"/>
              </a:rPr>
              <a:t>der Führer</a:t>
            </a:r>
            <a:r>
              <a:rPr lang="fr-CA" altLang="en-US" sz="2200" dirty="0">
                <a:ea typeface="ＭＳ Ｐゴシック" panose="020B0600070205080204" pitchFamily="34" charset="-128"/>
              </a:rPr>
              <a:t>” [le chef] </a:t>
            </a:r>
          </a:p>
          <a:p>
            <a:pPr lvl="2" eaLnBrk="1" hangingPunct="1">
              <a:lnSpc>
                <a:spcPct val="90000"/>
              </a:lnSpc>
            </a:pPr>
            <a:r>
              <a:rPr lang="fr-CA" altLang="en-US" sz="2200" dirty="0">
                <a:ea typeface="ＭＳ Ｐゴシック" panose="020B0600070205080204" pitchFamily="34" charset="-128"/>
              </a:rPr>
              <a:t>Titre de président est aboli</a:t>
            </a:r>
          </a:p>
          <a:p>
            <a:pPr lvl="3" eaLnBrk="1" hangingPunct="1">
              <a:lnSpc>
                <a:spcPct val="90000"/>
              </a:lnSpc>
            </a:pPr>
            <a:r>
              <a:rPr lang="fr-CA" altLang="en-US" dirty="0">
                <a:ea typeface="ＭＳ Ｐゴシック" panose="020B0600070205080204" pitchFamily="34" charset="-128"/>
              </a:rPr>
              <a:t>Fin de la république</a:t>
            </a:r>
          </a:p>
          <a:p>
            <a:pPr lvl="1" eaLnBrk="1" hangingPunct="1">
              <a:lnSpc>
                <a:spcPct val="90000"/>
              </a:lnSpc>
            </a:pPr>
            <a:r>
              <a:rPr lang="fr-CA" altLang="en-US" sz="2200" dirty="0">
                <a:solidFill>
                  <a:srgbClr val="FF0000"/>
                </a:solidFill>
                <a:ea typeface="ＭＳ Ｐゴシック" panose="020B0600070205080204" pitchFamily="34" charset="-128"/>
              </a:rPr>
              <a:t>3</a:t>
            </a:r>
            <a:r>
              <a:rPr lang="fr-CA" altLang="en-US" sz="2200" baseline="30000" dirty="0">
                <a:solidFill>
                  <a:srgbClr val="FF0000"/>
                </a:solidFill>
                <a:ea typeface="ＭＳ Ｐゴシック" panose="020B0600070205080204" pitchFamily="34" charset="-128"/>
              </a:rPr>
              <a:t>e</a:t>
            </a:r>
            <a:r>
              <a:rPr lang="fr-CA" altLang="en-US" sz="2200" dirty="0">
                <a:solidFill>
                  <a:srgbClr val="FF0000"/>
                </a:solidFill>
                <a:ea typeface="ＭＳ Ｐゴシック" panose="020B0600070205080204" pitchFamily="34" charset="-128"/>
              </a:rPr>
              <a:t> Reich </a:t>
            </a:r>
            <a:r>
              <a:rPr lang="fr-CA" altLang="en-US" sz="2200" dirty="0">
                <a:ea typeface="ＭＳ Ｐゴシック" panose="020B0600070205080204" pitchFamily="34" charset="-128"/>
              </a:rPr>
              <a:t>(empire)</a:t>
            </a:r>
            <a:br>
              <a:rPr lang="fr-CA" altLang="en-US" sz="2400" dirty="0">
                <a:ea typeface="ＭＳ Ｐゴシック" panose="020B0600070205080204" pitchFamily="34" charset="-128"/>
              </a:rPr>
            </a:br>
            <a:endParaRPr lang="fr-CA" altLang="en-US" sz="2400" dirty="0">
              <a:ea typeface="ＭＳ Ｐゴシック" panose="020B0600070205080204" pitchFamily="34" charset="-128"/>
            </a:endParaRPr>
          </a:p>
        </p:txBody>
      </p:sp>
    </p:spTree>
    <p:extLst>
      <p:ext uri="{BB962C8B-B14F-4D97-AF65-F5344CB8AC3E}">
        <p14:creationId xmlns:p14="http://schemas.microsoft.com/office/powerpoint/2010/main" val="3029279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Documents and Settings\smanolis\Desktop\nazivote_grap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04800"/>
            <a:ext cx="5791200" cy="594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810000" y="6324601"/>
            <a:ext cx="4572000" cy="246063"/>
          </a:xfrm>
          <a:prstGeom prst="rect">
            <a:avLst/>
          </a:prstGeom>
        </p:spPr>
        <p:txBody>
          <a:bodyPr>
            <a:spAutoFit/>
          </a:bodyPr>
          <a:lstStyle/>
          <a:p>
            <a:pPr eaLnBrk="1" hangingPunct="1">
              <a:defRPr/>
            </a:pPr>
            <a:r>
              <a:rPr lang="en-US" sz="1000" dirty="0">
                <a:ea typeface="ＭＳ Ｐゴシック" charset="-128"/>
              </a:rPr>
              <a:t>http://www.ess.uwe.ac.uk/genocide/destrtim.htm</a:t>
            </a:r>
          </a:p>
        </p:txBody>
      </p:sp>
    </p:spTree>
    <p:extLst>
      <p:ext uri="{BB962C8B-B14F-4D97-AF65-F5344CB8AC3E}">
        <p14:creationId xmlns:p14="http://schemas.microsoft.com/office/powerpoint/2010/main" val="598551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Documents and Settings\smanolis\Desktop\incendie_reichstag_27fevrier19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457200"/>
            <a:ext cx="715327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905000" y="6096001"/>
            <a:ext cx="4572000" cy="276225"/>
          </a:xfrm>
          <a:prstGeom prst="rect">
            <a:avLst/>
          </a:prstGeom>
        </p:spPr>
        <p:txBody>
          <a:bodyPr>
            <a:spAutoFit/>
          </a:bodyPr>
          <a:lstStyle/>
          <a:p>
            <a:pPr eaLnBrk="1" hangingPunct="1">
              <a:defRPr/>
            </a:pPr>
            <a:r>
              <a:rPr lang="en-US" sz="1200" dirty="0">
                <a:ea typeface="ＭＳ Ｐゴシック" charset="-128"/>
              </a:rPr>
              <a:t>http://lettres-histoire.ac-rouen.fr/histgeo/nazisme.htm</a:t>
            </a:r>
          </a:p>
        </p:txBody>
      </p:sp>
    </p:spTree>
    <p:extLst>
      <p:ext uri="{BB962C8B-B14F-4D97-AF65-F5344CB8AC3E}">
        <p14:creationId xmlns:p14="http://schemas.microsoft.com/office/powerpoint/2010/main" val="3605576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136775" y="228600"/>
            <a:ext cx="8153400" cy="990600"/>
          </a:xfrm>
        </p:spPr>
        <p:txBody>
          <a:bodyPr/>
          <a:lstStyle/>
          <a:p>
            <a:pPr eaLnBrk="1" hangingPunct="1"/>
            <a:r>
              <a:rPr lang="fr-CA" altLang="en-US">
                <a:ea typeface="ＭＳ Ｐゴシック" panose="020B0600070205080204" pitchFamily="34" charset="-128"/>
              </a:rPr>
              <a:t>Union soviétique</a:t>
            </a:r>
          </a:p>
        </p:txBody>
      </p:sp>
      <p:sp>
        <p:nvSpPr>
          <p:cNvPr id="40963" name="Content Placeholder 2"/>
          <p:cNvSpPr>
            <a:spLocks noGrp="1"/>
          </p:cNvSpPr>
          <p:nvPr>
            <p:ph idx="1"/>
          </p:nvPr>
        </p:nvSpPr>
        <p:spPr>
          <a:xfrm>
            <a:off x="2136775" y="980661"/>
            <a:ext cx="8153400" cy="5380381"/>
          </a:xfrm>
        </p:spPr>
        <p:txBody>
          <a:bodyPr>
            <a:noAutofit/>
          </a:bodyPr>
          <a:lstStyle/>
          <a:p>
            <a:pPr eaLnBrk="1" hangingPunct="1"/>
            <a:r>
              <a:rPr lang="fr-CA" altLang="en-US" sz="2400" dirty="0">
                <a:ea typeface="ＭＳ Ｐゴシック" panose="020B0600070205080204" pitchFamily="34" charset="-128"/>
              </a:rPr>
              <a:t>1917 : révolution russe</a:t>
            </a:r>
          </a:p>
          <a:p>
            <a:pPr lvl="1" eaLnBrk="1" hangingPunct="1"/>
            <a:r>
              <a:rPr lang="fr-CA" altLang="en-US" sz="2400" dirty="0">
                <a:ea typeface="ＭＳ Ｐゴシック" panose="020B0600070205080204" pitchFamily="34" charset="-128"/>
              </a:rPr>
              <a:t>Établissement du régime communiste (</a:t>
            </a:r>
            <a:r>
              <a:rPr lang="fr-CA" altLang="en-US" sz="2400" dirty="0">
                <a:solidFill>
                  <a:srgbClr val="FF0000"/>
                </a:solidFill>
                <a:ea typeface="ＭＳ Ｐゴシック" panose="020B0600070205080204" pitchFamily="34" charset="-128"/>
              </a:rPr>
              <a:t>Lénine</a:t>
            </a:r>
            <a:r>
              <a:rPr lang="fr-CA" altLang="en-US" sz="2400" dirty="0">
                <a:ea typeface="ＭＳ Ｐゴシック" panose="020B0600070205080204" pitchFamily="34" charset="-128"/>
              </a:rPr>
              <a:t>)</a:t>
            </a:r>
          </a:p>
          <a:p>
            <a:pPr lvl="2" eaLnBrk="1" hangingPunct="1"/>
            <a:r>
              <a:rPr lang="fr-CA" altLang="en-US" sz="2400" dirty="0">
                <a:ea typeface="ＭＳ Ｐゴシック" panose="020B0600070205080204" pitchFamily="34" charset="-128"/>
              </a:rPr>
              <a:t>Buts du régime</a:t>
            </a:r>
          </a:p>
          <a:p>
            <a:pPr lvl="3" eaLnBrk="1" hangingPunct="1"/>
            <a:r>
              <a:rPr lang="fr-CA" altLang="en-US" sz="2400" dirty="0">
                <a:ea typeface="ＭＳ Ｐゴシック" panose="020B0600070205080204" pitchFamily="34" charset="-128"/>
              </a:rPr>
              <a:t>Société sans classes</a:t>
            </a:r>
          </a:p>
          <a:p>
            <a:pPr lvl="3" eaLnBrk="1" hangingPunct="1"/>
            <a:r>
              <a:rPr lang="fr-CA" altLang="en-US" sz="2400" dirty="0">
                <a:ea typeface="ＭＳ Ｐゴシック" panose="020B0600070205080204" pitchFamily="34" charset="-128"/>
              </a:rPr>
              <a:t>Élimination de la propriété privée</a:t>
            </a:r>
          </a:p>
          <a:p>
            <a:pPr lvl="3" eaLnBrk="1" hangingPunct="1"/>
            <a:r>
              <a:rPr lang="fr-CA" altLang="en-US" sz="2400" dirty="0">
                <a:ea typeface="ＭＳ Ｐゴシック" panose="020B0600070205080204" pitchFamily="34" charset="-128"/>
              </a:rPr>
              <a:t>Collectivisation des fermes et des usines</a:t>
            </a:r>
          </a:p>
          <a:p>
            <a:pPr lvl="3" eaLnBrk="1" hangingPunct="1"/>
            <a:r>
              <a:rPr lang="fr-CA" altLang="en-US" sz="2400" dirty="0">
                <a:ea typeface="ＭＳ Ｐゴシック" panose="020B0600070205080204" pitchFamily="34" charset="-128"/>
              </a:rPr>
              <a:t>Système totalitaire</a:t>
            </a:r>
          </a:p>
          <a:p>
            <a:pPr eaLnBrk="1" hangingPunct="1"/>
            <a:r>
              <a:rPr lang="fr-CA" altLang="en-US" sz="2400" dirty="0">
                <a:ea typeface="ＭＳ Ｐゴシック" panose="020B0600070205080204" pitchFamily="34" charset="-128"/>
              </a:rPr>
              <a:t>1924 : Mort de </a:t>
            </a:r>
            <a:r>
              <a:rPr lang="fr-CA" altLang="en-US" sz="2400" dirty="0" err="1">
                <a:ea typeface="ＭＳ Ｐゴシック" panose="020B0600070205080204" pitchFamily="34" charset="-128"/>
              </a:rPr>
              <a:t>Lenine</a:t>
            </a:r>
            <a:endParaRPr lang="fr-CA" altLang="en-US" sz="2400" dirty="0">
              <a:ea typeface="ＭＳ Ｐゴシック" panose="020B0600070205080204" pitchFamily="34" charset="-128"/>
            </a:endParaRPr>
          </a:p>
          <a:p>
            <a:pPr eaLnBrk="1" hangingPunct="1"/>
            <a:r>
              <a:rPr lang="fr-CA" altLang="en-US" sz="2400" dirty="0">
                <a:solidFill>
                  <a:srgbClr val="FF0000"/>
                </a:solidFill>
                <a:ea typeface="ＭＳ Ｐゴシック" panose="020B0600070205080204" pitchFamily="34" charset="-128"/>
              </a:rPr>
              <a:t>1927: Joseph Staline (secrétaire général du parti communiste)</a:t>
            </a:r>
          </a:p>
          <a:p>
            <a:pPr lvl="1" eaLnBrk="1" hangingPunct="1"/>
            <a:r>
              <a:rPr lang="fr-CA" altLang="en-US" sz="2400" dirty="0">
                <a:ea typeface="ＭＳ Ｐゴシック" panose="020B0600070205080204" pitchFamily="34" charset="-128"/>
              </a:rPr>
              <a:t>Millions d’Ukrainiens envoyés aux camps de concentration</a:t>
            </a:r>
          </a:p>
          <a:p>
            <a:pPr lvl="2" eaLnBrk="1" hangingPunct="1"/>
            <a:r>
              <a:rPr lang="fr-CA" altLang="en-US" sz="2400" dirty="0">
                <a:solidFill>
                  <a:srgbClr val="FF0000"/>
                </a:solidFill>
                <a:ea typeface="ＭＳ Ｐゴシック" panose="020B0600070205080204" pitchFamily="34" charset="-128"/>
              </a:rPr>
              <a:t>Goulags</a:t>
            </a:r>
          </a:p>
          <a:p>
            <a:pPr lvl="1" eaLnBrk="1" hangingPunct="1"/>
            <a:r>
              <a:rPr lang="fr-CA" altLang="en-US" sz="2400" dirty="0">
                <a:solidFill>
                  <a:srgbClr val="FF0000"/>
                </a:solidFill>
                <a:ea typeface="ＭＳ Ｐゴシック" panose="020B0600070205080204" pitchFamily="34" charset="-128"/>
              </a:rPr>
              <a:t>Grandes purges dans l’</a:t>
            </a:r>
            <a:r>
              <a:rPr lang="fr-CA" altLang="en-US" sz="2400" dirty="0" err="1">
                <a:solidFill>
                  <a:srgbClr val="FF0000"/>
                </a:solidFill>
                <a:ea typeface="ＭＳ Ｐゴシック" panose="020B0600070205080204" pitchFamily="34" charset="-128"/>
              </a:rPr>
              <a:t>armee</a:t>
            </a:r>
            <a:r>
              <a:rPr lang="fr-CA" altLang="en-US" sz="2400" dirty="0">
                <a:ea typeface="ＭＳ Ｐゴシック" panose="020B0600070205080204" pitchFamily="34" charset="-128"/>
              </a:rPr>
              <a:t>(1935 à 1938)</a:t>
            </a:r>
          </a:p>
        </p:txBody>
      </p:sp>
    </p:spTree>
    <p:extLst>
      <p:ext uri="{BB962C8B-B14F-4D97-AF65-F5344CB8AC3E}">
        <p14:creationId xmlns:p14="http://schemas.microsoft.com/office/powerpoint/2010/main" val="2158755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Title 1"/>
          <p:cNvSpPr>
            <a:spLocks noGrp="1"/>
          </p:cNvSpPr>
          <p:nvPr>
            <p:ph type="title"/>
          </p:nvPr>
        </p:nvSpPr>
        <p:spPr>
          <a:xfrm>
            <a:off x="964788" y="804333"/>
            <a:ext cx="3391900" cy="5249334"/>
          </a:xfrm>
        </p:spPr>
        <p:txBody>
          <a:bodyPr>
            <a:normAutofit/>
          </a:bodyPr>
          <a:lstStyle/>
          <a:p>
            <a:pPr algn="r"/>
            <a:r>
              <a:rPr lang="fr-FR" altLang="en-US">
                <a:solidFill>
                  <a:srgbClr val="FFFFFF"/>
                </a:solidFill>
                <a:ea typeface="ＭＳ Ｐゴシック" panose="020B0600070205080204" pitchFamily="34" charset="-128"/>
              </a:rPr>
              <a:t>Suite</a:t>
            </a:r>
          </a:p>
        </p:txBody>
      </p:sp>
      <p:sp>
        <p:nvSpPr>
          <p:cNvPr id="13315" name="Content Placeholder 2"/>
          <p:cNvSpPr>
            <a:spLocks noGrp="1"/>
          </p:cNvSpPr>
          <p:nvPr>
            <p:ph idx="1"/>
          </p:nvPr>
        </p:nvSpPr>
        <p:spPr>
          <a:xfrm>
            <a:off x="4951048" y="804333"/>
            <a:ext cx="6306003" cy="5249334"/>
          </a:xfrm>
        </p:spPr>
        <p:txBody>
          <a:bodyPr anchor="ctr">
            <a:normAutofit/>
          </a:bodyPr>
          <a:lstStyle/>
          <a:p>
            <a:r>
              <a:rPr lang="fr-FR" altLang="en-US">
                <a:ea typeface="ＭＳ Ｐゴシック" panose="020B0600070205080204" pitchFamily="34" charset="-128"/>
              </a:rPr>
              <a:t>Le totalitarisme est une des formes de despotisme apparue au XXe siècle. Historiquement, le totalitarisme est issu du fascisme. </a:t>
            </a:r>
            <a:r>
              <a:rPr lang="fr-FR" altLang="en-US" b="1">
                <a:ea typeface="ＭＳ Ｐゴシック" panose="020B0600070205080204" pitchFamily="34" charset="-128"/>
              </a:rPr>
              <a:t>Mussolini</a:t>
            </a:r>
            <a:r>
              <a:rPr lang="fr-FR" altLang="en-US">
                <a:ea typeface="ＭＳ Ｐゴシック" panose="020B0600070205080204" pitchFamily="34" charset="-128"/>
              </a:rPr>
              <a:t> fut le premier à parler d'</a:t>
            </a:r>
            <a:r>
              <a:rPr lang="fr-FR" altLang="en-US" b="1">
                <a:ea typeface="ＭＳ Ｐゴシック" panose="020B0600070205080204" pitchFamily="34" charset="-128"/>
              </a:rPr>
              <a:t>"Etat totalitaire"</a:t>
            </a:r>
            <a:r>
              <a:rPr lang="fr-FR" altLang="en-US">
                <a:ea typeface="ＭＳ Ｐゴシック" panose="020B0600070205080204" pitchFamily="34" charset="-128"/>
              </a:rPr>
              <a:t> et à le revendiquer. Dans "l'Etat total", l'individu n'existe que par rapport au collectif, peuple ou nation. L'Etat devient un absolu, objet d'un véritable culte. Il est militarisé pour assurer la terreur et asseoir sa domination sur les individus.</a:t>
            </a:r>
            <a:br>
              <a:rPr lang="fr-FR" altLang="en-US">
                <a:ea typeface="ＭＳ Ｐゴシック" panose="020B0600070205080204" pitchFamily="34" charset="-128"/>
              </a:rPr>
            </a:br>
            <a:endParaRPr lang="fr-FR" altLang="en-US">
              <a:ea typeface="ＭＳ Ｐゴシック" panose="020B0600070205080204" pitchFamily="34" charset="-128"/>
            </a:endParaRPr>
          </a:p>
        </p:txBody>
      </p:sp>
    </p:spTree>
    <p:extLst>
      <p:ext uri="{BB962C8B-B14F-4D97-AF65-F5344CB8AC3E}">
        <p14:creationId xmlns:p14="http://schemas.microsoft.com/office/powerpoint/2010/main" val="862633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Title 1"/>
          <p:cNvSpPr>
            <a:spLocks noGrp="1"/>
          </p:cNvSpPr>
          <p:nvPr>
            <p:ph type="title"/>
          </p:nvPr>
        </p:nvSpPr>
        <p:spPr>
          <a:xfrm>
            <a:off x="964788" y="804333"/>
            <a:ext cx="3391900" cy="5249334"/>
          </a:xfrm>
        </p:spPr>
        <p:txBody>
          <a:bodyPr>
            <a:normAutofit/>
          </a:bodyPr>
          <a:lstStyle/>
          <a:p>
            <a:pPr algn="r"/>
            <a:r>
              <a:rPr lang="fr-FR" altLang="en-US">
                <a:ea typeface="ＭＳ Ｐゴシック" panose="020B0600070205080204" pitchFamily="34" charset="-128"/>
              </a:rPr>
              <a:t>Les regimes totalitaires</a:t>
            </a:r>
          </a:p>
        </p:txBody>
      </p:sp>
      <p:cxnSp>
        <p:nvCxnSpPr>
          <p:cNvPr id="74" name="Straight Connector 73">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339" name="Content Placeholder 2"/>
          <p:cNvSpPr>
            <a:spLocks noGrp="1"/>
          </p:cNvSpPr>
          <p:nvPr>
            <p:ph idx="1"/>
          </p:nvPr>
        </p:nvSpPr>
        <p:spPr>
          <a:xfrm>
            <a:off x="4999330" y="804333"/>
            <a:ext cx="6257721" cy="5249334"/>
          </a:xfrm>
        </p:spPr>
        <p:txBody>
          <a:bodyPr anchor="ctr">
            <a:normAutofit/>
          </a:bodyPr>
          <a:lstStyle/>
          <a:p>
            <a:r>
              <a:rPr lang="fr-FR" altLang="en-US">
                <a:ea typeface="ＭＳ Ｐゴシック" panose="020B0600070205080204" pitchFamily="34" charset="-128"/>
              </a:rPr>
              <a:t>Il y en a trois qui vont se développer au cours de l’entre-deux guerres:</a:t>
            </a:r>
          </a:p>
          <a:p>
            <a:endParaRPr lang="fr-FR" altLang="en-US">
              <a:ea typeface="ＭＳ Ｐゴシック" panose="020B0600070205080204" pitchFamily="34" charset="-128"/>
            </a:endParaRPr>
          </a:p>
          <a:p>
            <a:r>
              <a:rPr lang="fr-FR" altLang="en-US">
                <a:ea typeface="ＭＳ Ｐゴシック" panose="020B0600070205080204" pitchFamily="34" charset="-128"/>
              </a:rPr>
              <a:t>Le fascisme italien</a:t>
            </a:r>
          </a:p>
          <a:p>
            <a:r>
              <a:rPr lang="fr-FR" altLang="en-US">
                <a:ea typeface="ＭＳ Ｐゴシック" panose="020B0600070205080204" pitchFamily="34" charset="-128"/>
              </a:rPr>
              <a:t>Le nazisme allemand</a:t>
            </a:r>
          </a:p>
          <a:p>
            <a:r>
              <a:rPr lang="fr-FR" altLang="en-US">
                <a:ea typeface="ＭＳ Ｐゴシック" panose="020B0600070205080204" pitchFamily="34" charset="-128"/>
              </a:rPr>
              <a:t>Le stalinisme russe</a:t>
            </a:r>
          </a:p>
        </p:txBody>
      </p:sp>
    </p:spTree>
    <p:extLst>
      <p:ext uri="{BB962C8B-B14F-4D97-AF65-F5344CB8AC3E}">
        <p14:creationId xmlns:p14="http://schemas.microsoft.com/office/powerpoint/2010/main" val="3800679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Title 1"/>
          <p:cNvSpPr>
            <a:spLocks noGrp="1"/>
          </p:cNvSpPr>
          <p:nvPr>
            <p:ph type="title"/>
          </p:nvPr>
        </p:nvSpPr>
        <p:spPr>
          <a:xfrm>
            <a:off x="964788" y="804333"/>
            <a:ext cx="3391900" cy="5249334"/>
          </a:xfrm>
        </p:spPr>
        <p:txBody>
          <a:bodyPr>
            <a:normAutofit/>
          </a:bodyPr>
          <a:lstStyle/>
          <a:p>
            <a:pPr algn="r"/>
            <a:r>
              <a:rPr lang="fr-FR" altLang="en-US" dirty="0">
                <a:ea typeface="ＭＳ Ｐゴシック" panose="020B0600070205080204" pitchFamily="34" charset="-128"/>
              </a:rPr>
              <a:t>Les raisons de leur apparition</a:t>
            </a:r>
            <a:endParaRPr lang="fr-FR" altLang="en-US">
              <a:ea typeface="ＭＳ Ｐゴシック" panose="020B0600070205080204" pitchFamily="34" charset="-128"/>
            </a:endParaRPr>
          </a:p>
        </p:txBody>
      </p:sp>
      <p:cxnSp>
        <p:nvCxnSpPr>
          <p:cNvPr id="74" name="Straight Connector 73">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367" name="Content Placeholder 2"/>
          <p:cNvSpPr>
            <a:spLocks noGrp="1"/>
          </p:cNvSpPr>
          <p:nvPr>
            <p:ph idx="1"/>
          </p:nvPr>
        </p:nvSpPr>
        <p:spPr>
          <a:xfrm>
            <a:off x="4999330" y="804333"/>
            <a:ext cx="6257721" cy="5249334"/>
          </a:xfrm>
        </p:spPr>
        <p:txBody>
          <a:bodyPr anchor="ctr">
            <a:normAutofit/>
          </a:bodyPr>
          <a:lstStyle/>
          <a:p>
            <a:r>
              <a:rPr lang="fr-FR" altLang="en-US">
                <a:ea typeface="ＭＳ Ｐゴシック" panose="020B0600070205080204" pitchFamily="34" charset="-128"/>
              </a:rPr>
              <a:t>Héritage de la 1GM:</a:t>
            </a:r>
          </a:p>
          <a:p>
            <a:r>
              <a:rPr lang="fr-FR" altLang="en-US">
                <a:ea typeface="ＭＳ Ｐゴシック" panose="020B0600070205080204" pitchFamily="34" charset="-128"/>
              </a:rPr>
              <a:t>Russie: révolutions russes suivies d’une guerre civile mettent en place un système communiste qui va évoluer en Stalinisme.</a:t>
            </a:r>
          </a:p>
          <a:p>
            <a:r>
              <a:rPr lang="fr-FR" altLang="en-US">
                <a:ea typeface="ＭＳ Ｐゴシック" panose="020B0600070205080204" pitchFamily="34" charset="-128"/>
              </a:rPr>
              <a:t>Sentiment anti-communiste fort en Allemagne et Italie.</a:t>
            </a:r>
          </a:p>
          <a:p>
            <a:r>
              <a:rPr lang="fr-FR" altLang="en-US">
                <a:ea typeface="ＭＳ Ｐゴシック" panose="020B0600070205080204" pitchFamily="34" charset="-128"/>
              </a:rPr>
              <a:t>Brutalisation de la société (après l’expérience de la 1GM, population habituée a la violence, leaders anciens militaires)</a:t>
            </a:r>
          </a:p>
          <a:p>
            <a:r>
              <a:rPr lang="fr-FR" altLang="en-US">
                <a:ea typeface="ＭＳ Ｐゴシック" panose="020B0600070205080204" pitchFamily="34" charset="-128"/>
              </a:rPr>
              <a:t>Injustice du traite de Versailles (Diktat/victoire mutilée)</a:t>
            </a:r>
          </a:p>
          <a:p>
            <a:endParaRPr lang="fr-FR" altLang="en-US">
              <a:ea typeface="ＭＳ Ｐゴシック" panose="020B0600070205080204" pitchFamily="34" charset="-128"/>
            </a:endParaRPr>
          </a:p>
          <a:p>
            <a:r>
              <a:rPr lang="fr-FR" altLang="en-US">
                <a:ea typeface="ＭＳ Ｐゴシック" panose="020B0600070205080204" pitchFamily="34" charset="-128"/>
              </a:rPr>
              <a:t>Populations réceptives aux discours nationalistes</a:t>
            </a:r>
          </a:p>
          <a:p>
            <a:endParaRPr lang="fr-FR" altLang="en-US">
              <a:ea typeface="ＭＳ Ｐゴシック" panose="020B0600070205080204" pitchFamily="34" charset="-128"/>
            </a:endParaRPr>
          </a:p>
        </p:txBody>
      </p:sp>
    </p:spTree>
    <p:extLst>
      <p:ext uri="{BB962C8B-B14F-4D97-AF65-F5344CB8AC3E}">
        <p14:creationId xmlns:p14="http://schemas.microsoft.com/office/powerpoint/2010/main" val="3936681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584101" y="27904"/>
            <a:ext cx="9672034" cy="1363014"/>
          </a:xfrm>
        </p:spPr>
        <p:txBody>
          <a:bodyPr>
            <a:normAutofit/>
          </a:bodyPr>
          <a:lstStyle/>
          <a:p>
            <a:r>
              <a:rPr lang="fr-FR" altLang="en-US" dirty="0">
                <a:ea typeface="ＭＳ Ｐゴシック" panose="020B0600070205080204" pitchFamily="34" charset="-128"/>
              </a:rPr>
              <a:t>Points communs/ </a:t>
            </a:r>
            <a:r>
              <a:rPr lang="fr-FR" altLang="en-US" b="1" dirty="0">
                <a:ea typeface="ＭＳ Ｐゴシック" panose="020B0600070205080204" pitchFamily="34" charset="-128"/>
              </a:rPr>
              <a:t>Au niveau politique: </a:t>
            </a:r>
            <a:endParaRPr lang="fr-FR" altLang="en-US" dirty="0">
              <a:ea typeface="ＭＳ Ｐゴシック" panose="020B0600070205080204" pitchFamily="34" charset="-128"/>
            </a:endParaRPr>
          </a:p>
        </p:txBody>
      </p:sp>
      <p:sp>
        <p:nvSpPr>
          <p:cNvPr id="16387" name="Content Placeholder 2"/>
          <p:cNvSpPr>
            <a:spLocks noGrp="1"/>
          </p:cNvSpPr>
          <p:nvPr>
            <p:ph idx="1"/>
          </p:nvPr>
        </p:nvSpPr>
        <p:spPr>
          <a:xfrm>
            <a:off x="1584101" y="1596980"/>
            <a:ext cx="8706074" cy="4956220"/>
          </a:xfrm>
        </p:spPr>
        <p:txBody>
          <a:bodyPr>
            <a:normAutofit/>
          </a:bodyPr>
          <a:lstStyle/>
          <a:p>
            <a:r>
              <a:rPr lang="fr-FR" altLang="en-US" dirty="0">
                <a:ea typeface="ＭＳ Ｐゴシック" panose="020B0600070205080204" pitchFamily="34" charset="-128"/>
              </a:rPr>
              <a:t>ce sont des dictatures, a parti unique, pas de libertés d’expression politique. </a:t>
            </a:r>
          </a:p>
          <a:p>
            <a:r>
              <a:rPr lang="fr-FR" altLang="en-US" dirty="0">
                <a:ea typeface="ＭＳ Ｐゴシック" panose="020B0600070205080204" pitchFamily="34" charset="-128"/>
              </a:rPr>
              <a:t>Culte de la personnalité (chef incarne le modèle voulu par la nation).</a:t>
            </a:r>
          </a:p>
          <a:p>
            <a:pPr marL="45720" indent="0">
              <a:buNone/>
            </a:pPr>
            <a:endParaRPr lang="fr-FR" altLang="en-US" dirty="0">
              <a:ea typeface="ＭＳ Ｐゴシック" panose="020B0600070205080204" pitchFamily="34" charset="-128"/>
            </a:endParaRPr>
          </a:p>
          <a:p>
            <a:pPr marL="45720" indent="0">
              <a:buNone/>
            </a:pPr>
            <a:endParaRPr lang="fr-FR" altLang="en-US" dirty="0">
              <a:ea typeface="ＭＳ Ｐゴシック" panose="020B0600070205080204" pitchFamily="34" charset="-128"/>
            </a:endParaRPr>
          </a:p>
          <a:p>
            <a:pPr marL="45720" indent="0">
              <a:buNone/>
            </a:pPr>
            <a:endParaRPr lang="fr-FR" altLang="en-US" dirty="0">
              <a:ea typeface="ＭＳ Ｐゴシック" panose="020B0600070205080204" pitchFamily="34" charset="-128"/>
            </a:endParaRPr>
          </a:p>
          <a:p>
            <a:pPr marL="45720" indent="0">
              <a:buNone/>
            </a:pPr>
            <a:endParaRPr lang="fr-FR" altLang="en-US" dirty="0">
              <a:ea typeface="ＭＳ Ｐゴシック" panose="020B0600070205080204" pitchFamily="34" charset="-128"/>
            </a:endParaRPr>
          </a:p>
          <a:p>
            <a:pPr marL="45720" indent="0">
              <a:buNone/>
            </a:pPr>
            <a:endParaRPr lang="fr-FR" altLang="en-US" dirty="0">
              <a:ea typeface="ＭＳ Ｐゴシック" panose="020B0600070205080204" pitchFamily="34" charset="-128"/>
            </a:endParaRPr>
          </a:p>
          <a:p>
            <a:pPr marL="45720" indent="0">
              <a:buNone/>
            </a:pPr>
            <a:endParaRPr lang="fr-FR" altLang="en-US" dirty="0">
              <a:ea typeface="ＭＳ Ｐゴシック" panose="020B0600070205080204" pitchFamily="34" charset="-128"/>
            </a:endParaRPr>
          </a:p>
          <a:p>
            <a:pPr marL="45720" indent="0">
              <a:buNone/>
            </a:pPr>
            <a:endParaRPr lang="fr-FR" altLang="en-US" dirty="0">
              <a:ea typeface="ＭＳ Ｐゴシック" panose="020B0600070205080204" pitchFamily="34" charset="-128"/>
            </a:endParaRPr>
          </a:p>
          <a:p>
            <a:r>
              <a:rPr lang="fr-FR" altLang="en-US" dirty="0">
                <a:ea typeface="ＭＳ Ｐゴシック" panose="020B0600070205080204" pitchFamily="34" charset="-128"/>
              </a:rPr>
              <a:t>But: créer une masse obéissante. Rejet de l’individu. </a:t>
            </a:r>
          </a:p>
          <a:p>
            <a:endParaRPr lang="fr-FR" altLang="en-US" dirty="0">
              <a:ea typeface="ＭＳ Ｐゴシック" panose="020B0600070205080204" pitchFamily="34" charset="-128"/>
            </a:endParaRPr>
          </a:p>
          <a:p>
            <a:endParaRPr lang="fr-FR" altLang="en-US" dirty="0">
              <a:ea typeface="ＭＳ Ｐゴシック" panose="020B0600070205080204" pitchFamily="34" charset="-12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2318" y="2971922"/>
            <a:ext cx="1905000" cy="27051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2163" y="2669185"/>
            <a:ext cx="2121044" cy="300783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5150" y="2830078"/>
            <a:ext cx="2105025" cy="2686050"/>
          </a:xfrm>
          <a:prstGeom prst="rect">
            <a:avLst/>
          </a:prstGeom>
        </p:spPr>
      </p:pic>
    </p:spTree>
    <p:extLst>
      <p:ext uri="{BB962C8B-B14F-4D97-AF65-F5344CB8AC3E}">
        <p14:creationId xmlns:p14="http://schemas.microsoft.com/office/powerpoint/2010/main" val="741032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ltLang="en-US" b="1" dirty="0">
                <a:ea typeface="ＭＳ Ｐゴシック" panose="020B0600070205080204" pitchFamily="34" charset="-128"/>
              </a:rPr>
              <a:t>Au plan social</a:t>
            </a:r>
            <a:endParaRPr lang="fr-FR" dirty="0"/>
          </a:p>
        </p:txBody>
      </p:sp>
      <p:sp>
        <p:nvSpPr>
          <p:cNvPr id="3" name="Content Placeholder 2"/>
          <p:cNvSpPr>
            <a:spLocks noGrp="1"/>
          </p:cNvSpPr>
          <p:nvPr>
            <p:ph idx="1"/>
          </p:nvPr>
        </p:nvSpPr>
        <p:spPr/>
        <p:txBody>
          <a:bodyPr>
            <a:normAutofit fontScale="92500" lnSpcReduction="20000"/>
          </a:bodyPr>
          <a:lstStyle/>
          <a:p>
            <a:r>
              <a:rPr lang="fr-FR" altLang="en-US" dirty="0">
                <a:ea typeface="ＭＳ Ｐゴシック" panose="020B0600070205080204" pitchFamily="34" charset="-128"/>
              </a:rPr>
              <a:t>E</a:t>
            </a:r>
            <a:r>
              <a:rPr lang="fr-FR" altLang="en-US">
                <a:ea typeface="ＭＳ Ｐゴシック" panose="020B0600070205080204" pitchFamily="34" charset="-128"/>
              </a:rPr>
              <a:t>ncadrement </a:t>
            </a:r>
            <a:r>
              <a:rPr lang="fr-FR" altLang="en-US" dirty="0">
                <a:ea typeface="ＭＳ Ｐゴシック" panose="020B0600070205080204" pitchFamily="34" charset="-128"/>
              </a:rPr>
              <a:t>de la société de manière a créer un modèle d’homme nouveau (aryen, le prolétaire). </a:t>
            </a:r>
          </a:p>
          <a:p>
            <a:endParaRPr lang="fr-FR" altLang="en-US" dirty="0">
              <a:ea typeface="ＭＳ Ｐゴシック" panose="020B0600070205080204" pitchFamily="34" charset="-128"/>
            </a:endParaRPr>
          </a:p>
          <a:p>
            <a:endParaRPr lang="fr-FR" altLang="en-US" dirty="0">
              <a:ea typeface="ＭＳ Ｐゴシック" panose="020B0600070205080204" pitchFamily="34" charset="-128"/>
            </a:endParaRPr>
          </a:p>
          <a:p>
            <a:pPr marL="45720" indent="0">
              <a:buNone/>
            </a:pPr>
            <a:endParaRPr lang="fr-FR" altLang="en-US" dirty="0">
              <a:ea typeface="ＭＳ Ｐゴシック" panose="020B0600070205080204" pitchFamily="34" charset="-128"/>
            </a:endParaRPr>
          </a:p>
          <a:p>
            <a:pPr marL="45720" indent="0">
              <a:buNone/>
            </a:pPr>
            <a:endParaRPr lang="fr-FR" altLang="en-US" dirty="0">
              <a:ea typeface="ＭＳ Ｐゴシック" panose="020B0600070205080204" pitchFamily="34" charset="-128"/>
            </a:endParaRPr>
          </a:p>
          <a:p>
            <a:pPr marL="45720" indent="0">
              <a:buNone/>
            </a:pPr>
            <a:endParaRPr lang="fr-FR" altLang="en-US" dirty="0">
              <a:ea typeface="ＭＳ Ｐゴシック" panose="020B0600070205080204" pitchFamily="34" charset="-128"/>
            </a:endParaRPr>
          </a:p>
          <a:p>
            <a:pPr marL="45720" indent="0">
              <a:buNone/>
            </a:pPr>
            <a:endParaRPr lang="fr-FR" altLang="en-US" dirty="0">
              <a:ea typeface="ＭＳ Ｐゴシック" panose="020B0600070205080204" pitchFamily="34" charset="-128"/>
            </a:endParaRPr>
          </a:p>
          <a:p>
            <a:r>
              <a:rPr lang="fr-FR" altLang="en-US" dirty="0">
                <a:ea typeface="ＭＳ Ｐゴシック" panose="020B0600070205080204" pitchFamily="34" charset="-128"/>
              </a:rPr>
              <a:t>Propagande appuie cela, tout comme l’ éducation. Mouvement de jeunesse, lavage de cerveau.</a:t>
            </a:r>
          </a:p>
          <a:p>
            <a:r>
              <a:rPr lang="fr-FR" altLang="en-US" dirty="0">
                <a:ea typeface="ＭＳ Ｐゴシック" panose="020B0600070205080204" pitchFamily="34" charset="-128"/>
              </a:rPr>
              <a:t>Jeunesse hitlérienne / jeunesse communiste/  Balilla (jeunesse fasciste)</a:t>
            </a:r>
          </a:p>
          <a:p>
            <a:endParaRPr lang="fr-F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1096" y="2943291"/>
            <a:ext cx="1605395" cy="226681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8927" y="2943291"/>
            <a:ext cx="2286000" cy="2286000"/>
          </a:xfrm>
          <a:prstGeom prst="rect">
            <a:avLst/>
          </a:prstGeom>
        </p:spPr>
      </p:pic>
    </p:spTree>
    <p:extLst>
      <p:ext uri="{BB962C8B-B14F-4D97-AF65-F5344CB8AC3E}">
        <p14:creationId xmlns:p14="http://schemas.microsoft.com/office/powerpoint/2010/main" val="3350731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Au plan culturel</a:t>
            </a:r>
          </a:p>
        </p:txBody>
      </p:sp>
      <p:sp>
        <p:nvSpPr>
          <p:cNvPr id="3" name="Content Placeholder 2"/>
          <p:cNvSpPr>
            <a:spLocks noGrp="1"/>
          </p:cNvSpPr>
          <p:nvPr>
            <p:ph idx="1"/>
          </p:nvPr>
        </p:nvSpPr>
        <p:spPr/>
        <p:txBody>
          <a:bodyPr>
            <a:normAutofit lnSpcReduction="10000"/>
          </a:bodyPr>
          <a:lstStyle/>
          <a:p>
            <a:endParaRPr lang="fr-FR" dirty="0"/>
          </a:p>
          <a:p>
            <a:r>
              <a:rPr lang="fr-FR" dirty="0"/>
              <a:t>Propagande (cinéma, J-O, Expositions universelles)</a:t>
            </a:r>
          </a:p>
          <a:p>
            <a:endParaRPr lang="fr-FR" dirty="0"/>
          </a:p>
          <a:p>
            <a:endParaRPr lang="fr-FR" dirty="0"/>
          </a:p>
          <a:p>
            <a:endParaRPr lang="fr-FR" dirty="0"/>
          </a:p>
          <a:p>
            <a:endParaRPr lang="fr-FR" dirty="0"/>
          </a:p>
          <a:p>
            <a:endParaRPr lang="fr-FR" dirty="0"/>
          </a:p>
          <a:p>
            <a:endParaRPr lang="fr-FR" dirty="0"/>
          </a:p>
          <a:p>
            <a:r>
              <a:rPr lang="fr-FR" dirty="0"/>
              <a:t>Education</a:t>
            </a:r>
          </a:p>
          <a:p>
            <a:endParaRPr lang="fr-FR" dirty="0"/>
          </a:p>
          <a:p>
            <a:endParaRPr lang="fr-F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4161" y="3156896"/>
            <a:ext cx="1743075" cy="2619375"/>
          </a:xfrm>
          <a:prstGeom prst="rect">
            <a:avLst/>
          </a:prstGeom>
        </p:spPr>
      </p:pic>
    </p:spTree>
    <p:extLst>
      <p:ext uri="{BB962C8B-B14F-4D97-AF65-F5344CB8AC3E}">
        <p14:creationId xmlns:p14="http://schemas.microsoft.com/office/powerpoint/2010/main" val="3166777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altLang="en-US" b="1" dirty="0">
                <a:ea typeface="ＭＳ Ｐゴシック" panose="020B0600070205080204" pitchFamily="34" charset="-128"/>
              </a:rPr>
              <a:t>Des régimes policiers:</a:t>
            </a:r>
            <a:endParaRPr lang="fr-FR" dirty="0"/>
          </a:p>
        </p:txBody>
      </p:sp>
      <p:sp>
        <p:nvSpPr>
          <p:cNvPr id="3" name="Content Placeholder 2"/>
          <p:cNvSpPr>
            <a:spLocks noGrp="1"/>
          </p:cNvSpPr>
          <p:nvPr>
            <p:ph idx="1"/>
          </p:nvPr>
        </p:nvSpPr>
        <p:spPr/>
        <p:txBody>
          <a:bodyPr/>
          <a:lstStyle/>
          <a:p>
            <a:r>
              <a:rPr lang="fr-FR" altLang="en-US" dirty="0">
                <a:ea typeface="ＭＳ Ｐゴシック" panose="020B0600070205080204" pitchFamily="34" charset="-128"/>
              </a:rPr>
              <a:t>Population surveillée, délation encouragée (Gestapo, NKVD, OVRA)</a:t>
            </a:r>
            <a:br>
              <a:rPr lang="fr-FR" altLang="en-US" dirty="0">
                <a:ea typeface="ＭＳ Ｐゴシック" panose="020B0600070205080204" pitchFamily="34" charset="-128"/>
              </a:rPr>
            </a:br>
            <a:endParaRPr lang="fr-F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681" y="2867890"/>
            <a:ext cx="2083378" cy="277783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3855" y="2881991"/>
            <a:ext cx="2729190" cy="276373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8975" y="3186545"/>
            <a:ext cx="4665215" cy="2909455"/>
          </a:xfrm>
          <a:prstGeom prst="rect">
            <a:avLst/>
          </a:prstGeom>
        </p:spPr>
      </p:pic>
    </p:spTree>
    <p:extLst>
      <p:ext uri="{BB962C8B-B14F-4D97-AF65-F5344CB8AC3E}">
        <p14:creationId xmlns:p14="http://schemas.microsoft.com/office/powerpoint/2010/main" val="18037268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8B2A48DD84034299E6A231CFA398E3" ma:contentTypeVersion="28" ma:contentTypeDescription="Create a new document." ma:contentTypeScope="" ma:versionID="4606dddf0ddc710b6912d07b48c8a098">
  <xsd:schema xmlns:xsd="http://www.w3.org/2001/XMLSchema" xmlns:xs="http://www.w3.org/2001/XMLSchema" xmlns:p="http://schemas.microsoft.com/office/2006/metadata/properties" xmlns:ns3="0716b7e6-9fa2-47f2-8239-4315f47f24ef" xmlns:ns4="480563db-c18d-4607-9a4e-8f350e49cae8" targetNamespace="http://schemas.microsoft.com/office/2006/metadata/properties" ma:root="true" ma:fieldsID="0be283f9f3ccd57ebfa8444915052c9c" ns3:_="" ns4:_="">
    <xsd:import namespace="0716b7e6-9fa2-47f2-8239-4315f47f24ef"/>
    <xsd:import namespace="480563db-c18d-4607-9a4e-8f350e49cae8"/>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Templat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DateTaken" minOccurs="0"/>
                <xsd:element ref="ns4:MediaServiceLocatio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16b7e6-9fa2-47f2-8239-4315f47f24e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0563db-c18d-4607-9a4e-8f350e49cae8"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Templates" ma:index="15" nillable="true" ma:displayName="Templates" ma:internalName="Templates">
      <xsd:simpleType>
        <xsd:restriction base="dms:Note">
          <xsd:maxLength value="255"/>
        </xsd:restriction>
      </xsd:simpleType>
    </xsd:element>
    <xsd:element name="CultureName" ma:index="16" nillable="true" ma:displayName="Culture Name" ma:internalName="CultureName">
      <xsd:simpleType>
        <xsd:restriction base="dms:Text"/>
      </xsd:simpleType>
    </xsd:element>
    <xsd:element name="AppVersion" ma:index="17" nillable="true" ma:displayName="App Version" ma:internalName="AppVersion">
      <xsd:simpleType>
        <xsd:restriction base="dms:Text"/>
      </xsd:simpleType>
    </xsd:element>
    <xsd:element name="Teachers" ma:index="1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1" nillable="true" ma:displayName="Invited Teachers" ma:internalName="Invited_Teachers">
      <xsd:simpleType>
        <xsd:restriction base="dms:Note">
          <xsd:maxLength value="255"/>
        </xsd:restriction>
      </xsd:simpleType>
    </xsd:element>
    <xsd:element name="Invited_Students" ma:index="22" nillable="true" ma:displayName="Invited Students" ma:internalName="Invited_Students">
      <xsd:simpleType>
        <xsd:restriction base="dms:Note">
          <xsd:maxLength value="255"/>
        </xsd:restriction>
      </xsd:simpleType>
    </xsd:element>
    <xsd:element name="Self_Registration_Enabled" ma:index="23" nillable="true" ma:displayName="Self Registration Enabled" ma:internalName="Self_Registration_Enabled">
      <xsd:simpleType>
        <xsd:restriction base="dms:Boolean"/>
      </xsd:simpleType>
    </xsd:element>
    <xsd:element name="Has_Teacher_Only_SectionGroup" ma:index="24" nillable="true" ma:displayName="Has Teacher Only SectionGroup" ma:internalName="Has_Teacher_Only_SectionGroup">
      <xsd:simpleType>
        <xsd:restriction base="dms:Boolean"/>
      </xsd:simpleType>
    </xsd:element>
    <xsd:element name="Is_Collaboration_Space_Locked" ma:index="25" nillable="true" ma:displayName="Is Collaboration Space Locked" ma:internalName="Is_Collaboration_Space_Locked">
      <xsd:simpleType>
        <xsd:restriction base="dms:Boolean"/>
      </xsd:simpleType>
    </xsd:element>
    <xsd:element name="MediaServiceMetadata" ma:index="26" nillable="true" ma:displayName="MediaServiceMetadata" ma:description="" ma:hidden="true" ma:internalName="MediaServiceMetadata" ma:readOnly="true">
      <xsd:simpleType>
        <xsd:restriction base="dms:Note"/>
      </xsd:simpleType>
    </xsd:element>
    <xsd:element name="MediaServiceFastMetadata" ma:index="27" nillable="true" ma:displayName="MediaServiceFastMetadata" ma:description="" ma:hidden="true" ma:internalName="MediaServiceFastMetadata" ma:readOnly="true">
      <xsd:simpleType>
        <xsd:restriction base="dms:Note"/>
      </xsd:simpleType>
    </xsd:element>
    <xsd:element name="MediaServiceDateTaken" ma:index="28" nillable="true" ma:displayName="MediaServiceDateTaken" ma:hidden="true" ma:internalName="MediaServiceDateTaken" ma:readOnly="true">
      <xsd:simpleType>
        <xsd:restriction base="dms:Text"/>
      </xsd:simpleType>
    </xsd:element>
    <xsd:element name="MediaServiceLocation" ma:index="29" nillable="true" ma:displayName="Location" ma:internalName="MediaServiceLocation" ma:readOnly="true">
      <xsd:simpleType>
        <xsd:restriction base="dms:Text"/>
      </xsd:simpleType>
    </xsd:element>
    <xsd:element name="MediaServiceAutoTags" ma:index="30" nillable="true" ma:displayName="Tags" ma:internalName="MediaServiceAutoTags" ma:readOnly="true">
      <xsd:simpleType>
        <xsd:restriction base="dms:Text"/>
      </xsd:simpleType>
    </xsd:element>
    <xsd:element name="MediaServiceOCR" ma:index="31" nillable="true" ma:displayName="Extracted Text" ma:internalName="MediaServiceOCR" ma:readOnly="true">
      <xsd:simpleType>
        <xsd:restriction base="dms:Note">
          <xsd:maxLength value="255"/>
        </xsd:restriction>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bookType xmlns="480563db-c18d-4607-9a4e-8f350e49cae8" xsi:nil="true"/>
    <Students xmlns="480563db-c18d-4607-9a4e-8f350e49cae8">
      <UserInfo>
        <DisplayName/>
        <AccountId xsi:nil="true"/>
        <AccountType/>
      </UserInfo>
    </Students>
    <Templates xmlns="480563db-c18d-4607-9a4e-8f350e49cae8" xsi:nil="true"/>
    <AppVersion xmlns="480563db-c18d-4607-9a4e-8f350e49cae8" xsi:nil="true"/>
    <Teachers xmlns="480563db-c18d-4607-9a4e-8f350e49cae8">
      <UserInfo>
        <DisplayName/>
        <AccountId xsi:nil="true"/>
        <AccountType/>
      </UserInfo>
    </Teachers>
    <Student_Groups xmlns="480563db-c18d-4607-9a4e-8f350e49cae8">
      <UserInfo>
        <DisplayName/>
        <AccountId xsi:nil="true"/>
        <AccountType/>
      </UserInfo>
    </Student_Groups>
    <Self_Registration_Enabled xmlns="480563db-c18d-4607-9a4e-8f350e49cae8" xsi:nil="true"/>
    <Is_Collaboration_Space_Locked xmlns="480563db-c18d-4607-9a4e-8f350e49cae8" xsi:nil="true"/>
    <Invited_Students xmlns="480563db-c18d-4607-9a4e-8f350e49cae8" xsi:nil="true"/>
    <DefaultSectionNames xmlns="480563db-c18d-4607-9a4e-8f350e49cae8" xsi:nil="true"/>
    <FolderType xmlns="480563db-c18d-4607-9a4e-8f350e49cae8" xsi:nil="true"/>
    <Has_Teacher_Only_SectionGroup xmlns="480563db-c18d-4607-9a4e-8f350e49cae8" xsi:nil="true"/>
    <Invited_Teachers xmlns="480563db-c18d-4607-9a4e-8f350e49cae8" xsi:nil="true"/>
    <Owner xmlns="480563db-c18d-4607-9a4e-8f350e49cae8">
      <UserInfo>
        <DisplayName/>
        <AccountId xsi:nil="true"/>
        <AccountType/>
      </UserInfo>
    </Owner>
    <CultureName xmlns="480563db-c18d-4607-9a4e-8f350e49cae8" xsi:nil="true"/>
  </documentManagement>
</p:properties>
</file>

<file path=customXml/itemProps1.xml><?xml version="1.0" encoding="utf-8"?>
<ds:datastoreItem xmlns:ds="http://schemas.openxmlformats.org/officeDocument/2006/customXml" ds:itemID="{FE7ECC59-BE01-429E-985E-749819B453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16b7e6-9fa2-47f2-8239-4315f47f24ef"/>
    <ds:schemaRef ds:uri="480563db-c18d-4607-9a4e-8f350e49ca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7FDD26-1346-470A-BFB3-F797C986AEFD}">
  <ds:schemaRefs>
    <ds:schemaRef ds:uri="http://schemas.microsoft.com/sharepoint/v3/contenttype/forms"/>
  </ds:schemaRefs>
</ds:datastoreItem>
</file>

<file path=customXml/itemProps3.xml><?xml version="1.0" encoding="utf-8"?>
<ds:datastoreItem xmlns:ds="http://schemas.openxmlformats.org/officeDocument/2006/customXml" ds:itemID="{7691CDA9-7998-4904-ACEF-41457F467364}">
  <ds:schemaRefs>
    <ds:schemaRef ds:uri="http://schemas.microsoft.com/office/2006/metadata/properties"/>
    <ds:schemaRef ds:uri="http://schemas.microsoft.com/office/infopath/2007/PartnerControls"/>
    <ds:schemaRef ds:uri="480563db-c18d-4607-9a4e-8f350e49cae8"/>
  </ds:schemaRefs>
</ds:datastoreItem>
</file>

<file path=docProps/app.xml><?xml version="1.0" encoding="utf-8"?>
<Properties xmlns="http://schemas.openxmlformats.org/officeDocument/2006/extended-properties" xmlns:vt="http://schemas.openxmlformats.org/officeDocument/2006/docPropsVTypes">
  <TotalTime>4</TotalTime>
  <Words>1206</Words>
  <Application>Microsoft Office PowerPoint</Application>
  <PresentationFormat>Widescreen</PresentationFormat>
  <Paragraphs>167</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Tw Cen MT</vt:lpstr>
      <vt:lpstr>Tw Cen MT Condensed</vt:lpstr>
      <vt:lpstr>Wingdings 3</vt:lpstr>
      <vt:lpstr>Integral</vt:lpstr>
      <vt:lpstr>LE RETOUR DE LA GUERRE Chapitre 14</vt:lpstr>
      <vt:lpstr>La montée des totalitarismes</vt:lpstr>
      <vt:lpstr>Suite</vt:lpstr>
      <vt:lpstr>Les regimes totalitaires</vt:lpstr>
      <vt:lpstr>Les raisons de leur apparition</vt:lpstr>
      <vt:lpstr>Points communs/ Au niveau politique: </vt:lpstr>
      <vt:lpstr>Au plan social</vt:lpstr>
      <vt:lpstr>Au plan culturel</vt:lpstr>
      <vt:lpstr>Des régimes policiers:</vt:lpstr>
      <vt:lpstr>Carte de l’Europe en 1939</vt:lpstr>
      <vt:lpstr>Caractéristiques du fascisme</vt:lpstr>
      <vt:lpstr>L’ère d’extrémisme politique</vt:lpstr>
      <vt:lpstr>PowerPoint Presentation</vt:lpstr>
      <vt:lpstr>PowerPoint Presentation</vt:lpstr>
      <vt:lpstr>Situation en Allemagne</vt:lpstr>
      <vt:lpstr>La montée du communisme et du fascisme</vt:lpstr>
      <vt:lpstr>PowerPoint Presentation</vt:lpstr>
      <vt:lpstr>PowerPoint Presentation</vt:lpstr>
      <vt:lpstr>Hitler</vt:lpstr>
      <vt:lpstr>PowerPoint Presentation</vt:lpstr>
      <vt:lpstr>PowerPoint Presentation</vt:lpstr>
      <vt:lpstr>Hitler et la montée du nazisme</vt:lpstr>
      <vt:lpstr>Hitler monte au pouvoir</vt:lpstr>
      <vt:lpstr>PowerPoint Presentation</vt:lpstr>
      <vt:lpstr>PowerPoint Presentation</vt:lpstr>
      <vt:lpstr>Union soviétique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RETOUR DE LA GUERRE Chapitre 14</dc:title>
  <dc:creator>Poudre, Pierre-Henri</dc:creator>
  <cp:lastModifiedBy>Poudre, Pierre-Henri</cp:lastModifiedBy>
  <cp:revision>1</cp:revision>
  <dcterms:created xsi:type="dcterms:W3CDTF">2020-05-19T15:18:11Z</dcterms:created>
  <dcterms:modified xsi:type="dcterms:W3CDTF">2020-05-19T15:22:53Z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0x010100598B2A48DD84034299E6A231CFA398E3</vt:lpwstr>
  </property>
</Properties>
</file>