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9" r:id="rId3"/>
    <p:sldId id="258" r:id="rId4"/>
    <p:sldId id="270" r:id="rId5"/>
    <p:sldId id="271" r:id="rId6"/>
    <p:sldId id="261" r:id="rId7"/>
    <p:sldId id="262" r:id="rId8"/>
    <p:sldId id="263" r:id="rId9"/>
    <p:sldId id="264" r:id="rId10"/>
    <p:sldId id="272" r:id="rId11"/>
    <p:sldId id="267" r:id="rId12"/>
    <p:sldId id="265" r:id="rId13"/>
    <p:sldId id="266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801B10-D66E-40B6-8F83-8ABB6973BE0D}" v="2" dt="2019-01-10T20:04:29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42" autoAdjust="0"/>
    <p:restoredTop sz="94660"/>
  </p:normalViewPr>
  <p:slideViewPr>
    <p:cSldViewPr snapToGrid="0">
      <p:cViewPr>
        <p:scale>
          <a:sx n="63" d="100"/>
          <a:sy n="63" d="100"/>
        </p:scale>
        <p:origin x="7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udre, Pierre-Henri" userId="31b45367-09cf-4308-a34b-879deca89cc8" providerId="ADAL" clId="{5C801B10-D66E-40B6-8F83-8ABB6973BE0D}"/>
    <pc:docChg chg="modSld sldOrd">
      <pc:chgData name="Poudre, Pierre-Henri" userId="31b45367-09cf-4308-a34b-879deca89cc8" providerId="ADAL" clId="{5C801B10-D66E-40B6-8F83-8ABB6973BE0D}" dt="2019-01-10T20:04:29.382" v="1"/>
      <pc:docMkLst>
        <pc:docMk/>
      </pc:docMkLst>
      <pc:sldChg chg="ord">
        <pc:chgData name="Poudre, Pierre-Henri" userId="31b45367-09cf-4308-a34b-879deca89cc8" providerId="ADAL" clId="{5C801B10-D66E-40B6-8F83-8ABB6973BE0D}" dt="2019-01-10T20:04:25.472" v="0"/>
        <pc:sldMkLst>
          <pc:docMk/>
          <pc:sldMk cId="2056511444" sldId="263"/>
        </pc:sldMkLst>
      </pc:sldChg>
      <pc:sldChg chg="ord">
        <pc:chgData name="Poudre, Pierre-Henri" userId="31b45367-09cf-4308-a34b-879deca89cc8" providerId="ADAL" clId="{5C801B10-D66E-40B6-8F83-8ABB6973BE0D}" dt="2019-01-10T20:04:29.382" v="1"/>
        <pc:sldMkLst>
          <pc:docMk/>
          <pc:sldMk cId="4184436752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CA" altLang="en-US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2793642" y="1561562"/>
            <a:ext cx="7620000" cy="262407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A" dirty="0"/>
              <a:t>LES CONSEQUENCES DE LA GUERRE AU CANADA ET DANS LE MONDE</a:t>
            </a:r>
            <a:br>
              <a:rPr lang="fr-CA" sz="2800" dirty="0"/>
            </a:br>
            <a:r>
              <a:rPr lang="fr-CA" sz="1600" dirty="0"/>
              <a:t>Chapitre 17</a:t>
            </a:r>
          </a:p>
        </p:txBody>
      </p:sp>
    </p:spTree>
    <p:extLst>
      <p:ext uri="{BB962C8B-B14F-4D97-AF65-F5344CB8AC3E}">
        <p14:creationId xmlns:p14="http://schemas.microsoft.com/office/powerpoint/2010/main" val="573827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plan Marshall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Introduit en 1947 par Truman et le général Marshall, alors secrétaire d’ état.</a:t>
            </a:r>
          </a:p>
          <a:p>
            <a:r>
              <a:rPr lang="fr-FR" dirty="0"/>
              <a:t>Buts: Financer la reconstruction de l’Europe</a:t>
            </a:r>
          </a:p>
          <a:p>
            <a:r>
              <a:rPr lang="fr-FR" dirty="0"/>
              <a:t>Eviter la situation des années 1920.</a:t>
            </a:r>
          </a:p>
          <a:p>
            <a:r>
              <a:rPr lang="fr-FR" dirty="0"/>
              <a:t>Eviter une situation de surproduction aux USA. Transition vers économie civile.</a:t>
            </a:r>
          </a:p>
          <a:p>
            <a:r>
              <a:rPr lang="fr-FR" dirty="0"/>
              <a:t>Prêt de 16,5 Milliards de dollars en 4 ans par les USA aux Etats qui acceptent le plan. (16 pays d’Europe de l’Ouest)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2397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"/>
            <a:ext cx="812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Rectangle 2"/>
          <p:cNvSpPr>
            <a:spLocks noChangeArrowheads="1"/>
          </p:cNvSpPr>
          <p:nvPr/>
        </p:nvSpPr>
        <p:spPr bwMode="auto">
          <a:xfrm>
            <a:off x="2057400" y="5657851"/>
            <a:ext cx="457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Calibri" panose="020F0502020204030204" pitchFamily="34" charset="0"/>
              </a:rPr>
              <a:t>http://www.monde-diplomatique.fr/IMG/arton622.jpg</a:t>
            </a:r>
            <a:endParaRPr lang="fr-CA" altLang="en-US" sz="10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616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fr-CA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O.T.A.N.</a:t>
            </a:r>
          </a:p>
        </p:txBody>
      </p:sp>
      <p:sp>
        <p:nvSpPr>
          <p:cNvPr id="126979" name="Content Placeholder 2"/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altLang="en-US">
                <a:ea typeface="ＭＳ Ｐゴシック" panose="020B0600070205080204" pitchFamily="34" charset="-128"/>
              </a:rPr>
              <a:t>En 1949, 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en-US">
                <a:ea typeface="ＭＳ Ｐゴシック" panose="020B0600070205080204" pitchFamily="34" charset="-128"/>
              </a:rPr>
              <a:t>Organisation du Traité de l’Atlantique du Nord</a:t>
            </a:r>
          </a:p>
          <a:p>
            <a:pPr lvl="2" eaLnBrk="1" hangingPunct="1">
              <a:lnSpc>
                <a:spcPct val="90000"/>
              </a:lnSpc>
            </a:pPr>
            <a:r>
              <a:rPr lang="fr-CA" altLang="en-US">
                <a:ea typeface="ＭＳ Ｐゴシック" panose="020B0600070205080204" pitchFamily="34" charset="-128"/>
              </a:rPr>
              <a:t>États-Unis</a:t>
            </a:r>
          </a:p>
          <a:p>
            <a:pPr lvl="2" eaLnBrk="1" hangingPunct="1">
              <a:lnSpc>
                <a:spcPct val="90000"/>
              </a:lnSpc>
            </a:pPr>
            <a:r>
              <a:rPr lang="fr-CA" altLang="en-US">
                <a:ea typeface="ＭＳ Ｐゴシック" panose="020B0600070205080204" pitchFamily="34" charset="-128"/>
              </a:rPr>
              <a:t>Canada</a:t>
            </a:r>
          </a:p>
          <a:p>
            <a:pPr lvl="2" eaLnBrk="1" hangingPunct="1">
              <a:lnSpc>
                <a:spcPct val="90000"/>
              </a:lnSpc>
            </a:pPr>
            <a:r>
              <a:rPr lang="fr-CA" altLang="en-US">
                <a:ea typeface="ＭＳ Ｐゴシック" panose="020B0600070205080204" pitchFamily="34" charset="-128"/>
              </a:rPr>
              <a:t>Grande Bretagne</a:t>
            </a:r>
          </a:p>
          <a:p>
            <a:pPr lvl="2" eaLnBrk="1" hangingPunct="1">
              <a:lnSpc>
                <a:spcPct val="90000"/>
              </a:lnSpc>
            </a:pPr>
            <a:r>
              <a:rPr lang="fr-CA" altLang="en-US">
                <a:ea typeface="ＭＳ Ｐゴシック" panose="020B0600070205080204" pitchFamily="34" charset="-128"/>
              </a:rPr>
              <a:t>France</a:t>
            </a:r>
          </a:p>
          <a:p>
            <a:pPr lvl="2" eaLnBrk="1" hangingPunct="1">
              <a:lnSpc>
                <a:spcPct val="90000"/>
              </a:lnSpc>
            </a:pPr>
            <a:r>
              <a:rPr lang="fr-CA" altLang="en-US">
                <a:ea typeface="ＭＳ Ｐゴシック" panose="020B0600070205080204" pitchFamily="34" charset="-128"/>
              </a:rPr>
              <a:t>Belgique</a:t>
            </a:r>
          </a:p>
          <a:p>
            <a:pPr lvl="2" eaLnBrk="1" hangingPunct="1">
              <a:lnSpc>
                <a:spcPct val="90000"/>
              </a:lnSpc>
            </a:pPr>
            <a:r>
              <a:rPr lang="fr-CA" altLang="en-US">
                <a:ea typeface="ＭＳ Ｐゴシック" panose="020B0600070205080204" pitchFamily="34" charset="-128"/>
              </a:rPr>
              <a:t>Danemark</a:t>
            </a:r>
          </a:p>
          <a:p>
            <a:pPr lvl="2" eaLnBrk="1" hangingPunct="1">
              <a:lnSpc>
                <a:spcPct val="90000"/>
              </a:lnSpc>
            </a:pPr>
            <a:r>
              <a:rPr lang="fr-CA" altLang="en-US">
                <a:ea typeface="ＭＳ Ｐゴシック" panose="020B0600070205080204" pitchFamily="34" charset="-128"/>
              </a:rPr>
              <a:t>Islande</a:t>
            </a:r>
          </a:p>
          <a:p>
            <a:pPr lvl="2" eaLnBrk="1" hangingPunct="1">
              <a:lnSpc>
                <a:spcPct val="90000"/>
              </a:lnSpc>
            </a:pPr>
            <a:r>
              <a:rPr lang="fr-CA" altLang="en-US">
                <a:ea typeface="ＭＳ Ｐゴシック" panose="020B0600070205080204" pitchFamily="34" charset="-128"/>
              </a:rPr>
              <a:t>Italie</a:t>
            </a:r>
          </a:p>
          <a:p>
            <a:pPr lvl="2" eaLnBrk="1" hangingPunct="1">
              <a:lnSpc>
                <a:spcPct val="90000"/>
              </a:lnSpc>
            </a:pPr>
            <a:r>
              <a:rPr lang="fr-CA" altLang="en-US">
                <a:ea typeface="ＭＳ Ｐゴシック" panose="020B0600070205080204" pitchFamily="34" charset="-128"/>
              </a:rPr>
              <a:t>Luxembourg</a:t>
            </a:r>
          </a:p>
          <a:p>
            <a:pPr lvl="2" eaLnBrk="1" hangingPunct="1">
              <a:lnSpc>
                <a:spcPct val="90000"/>
              </a:lnSpc>
            </a:pPr>
            <a:r>
              <a:rPr lang="fr-CA" altLang="en-US">
                <a:ea typeface="ＭＳ Ｐゴシック" panose="020B0600070205080204" pitchFamily="34" charset="-128"/>
              </a:rPr>
              <a:t>Pays Bas</a:t>
            </a:r>
          </a:p>
          <a:p>
            <a:pPr lvl="2" eaLnBrk="1" hangingPunct="1">
              <a:lnSpc>
                <a:spcPct val="90000"/>
              </a:lnSpc>
            </a:pPr>
            <a:r>
              <a:rPr lang="fr-CA" altLang="en-US">
                <a:ea typeface="ＭＳ Ｐゴシック" panose="020B0600070205080204" pitchFamily="34" charset="-128"/>
              </a:rPr>
              <a:t>Norvège</a:t>
            </a:r>
          </a:p>
          <a:p>
            <a:pPr lvl="2" eaLnBrk="1" hangingPunct="1">
              <a:lnSpc>
                <a:spcPct val="90000"/>
              </a:lnSpc>
            </a:pPr>
            <a:r>
              <a:rPr lang="fr-CA" altLang="en-US">
                <a:ea typeface="ＭＳ Ｐゴシック" panose="020B0600070205080204" pitchFamily="34" charset="-128"/>
              </a:rPr>
              <a:t>Portugal</a:t>
            </a:r>
          </a:p>
        </p:txBody>
      </p:sp>
      <p:pic>
        <p:nvPicPr>
          <p:cNvPr id="1269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9718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281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fr-CA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Pacte de Varsovie</a:t>
            </a:r>
          </a:p>
        </p:txBody>
      </p:sp>
      <p:sp>
        <p:nvSpPr>
          <p:cNvPr id="128003" name="Content Placeholder 2"/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altLang="en-US">
                <a:ea typeface="ＭＳ Ｐゴシック" panose="020B0600070205080204" pitchFamily="34" charset="-128"/>
              </a:rPr>
              <a:t>En 1955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en-US">
                <a:ea typeface="ＭＳ Ｐゴシック" panose="020B0600070205080204" pitchFamily="34" charset="-128"/>
              </a:rPr>
              <a:t>(après le réarmement et l’inclusion de l’Allemagne de l’ouest dans l’OTAN)</a:t>
            </a:r>
          </a:p>
          <a:p>
            <a:pPr lvl="2" eaLnBrk="1" hangingPunct="1">
              <a:lnSpc>
                <a:spcPct val="90000"/>
              </a:lnSpc>
            </a:pPr>
            <a:r>
              <a:rPr lang="fr-CA" altLang="en-US">
                <a:ea typeface="ＭＳ Ｐゴシック" panose="020B0600070205080204" pitchFamily="34" charset="-128"/>
              </a:rPr>
              <a:t>Albanie</a:t>
            </a:r>
          </a:p>
          <a:p>
            <a:pPr lvl="2" eaLnBrk="1" hangingPunct="1">
              <a:lnSpc>
                <a:spcPct val="90000"/>
              </a:lnSpc>
            </a:pPr>
            <a:r>
              <a:rPr lang="fr-CA" altLang="en-US">
                <a:ea typeface="ＭＳ Ｐゴシック" panose="020B0600070205080204" pitchFamily="34" charset="-128"/>
              </a:rPr>
              <a:t>Bulgarie</a:t>
            </a:r>
          </a:p>
          <a:p>
            <a:pPr lvl="2" eaLnBrk="1" hangingPunct="1">
              <a:lnSpc>
                <a:spcPct val="90000"/>
              </a:lnSpc>
            </a:pPr>
            <a:r>
              <a:rPr lang="fr-CA" altLang="en-US">
                <a:ea typeface="ＭＳ Ｐゴシック" panose="020B0600070205080204" pitchFamily="34" charset="-128"/>
              </a:rPr>
              <a:t>Tchécoslovaquie</a:t>
            </a:r>
          </a:p>
          <a:p>
            <a:pPr lvl="2" eaLnBrk="1" hangingPunct="1">
              <a:lnSpc>
                <a:spcPct val="90000"/>
              </a:lnSpc>
            </a:pPr>
            <a:r>
              <a:rPr lang="fr-CA" altLang="en-US">
                <a:ea typeface="ＭＳ Ｐゴシック" panose="020B0600070205080204" pitchFamily="34" charset="-128"/>
              </a:rPr>
              <a:t>Allemagne de l’Est</a:t>
            </a:r>
          </a:p>
          <a:p>
            <a:pPr lvl="2" eaLnBrk="1" hangingPunct="1">
              <a:lnSpc>
                <a:spcPct val="90000"/>
              </a:lnSpc>
            </a:pPr>
            <a:r>
              <a:rPr lang="fr-CA" altLang="en-US">
                <a:ea typeface="ＭＳ Ｐゴシック" panose="020B0600070205080204" pitchFamily="34" charset="-128"/>
              </a:rPr>
              <a:t>Hongrie</a:t>
            </a:r>
          </a:p>
          <a:p>
            <a:pPr lvl="2" eaLnBrk="1" hangingPunct="1">
              <a:lnSpc>
                <a:spcPct val="90000"/>
              </a:lnSpc>
            </a:pPr>
            <a:r>
              <a:rPr lang="fr-CA" altLang="en-US">
                <a:ea typeface="ＭＳ Ｐゴシック" panose="020B0600070205080204" pitchFamily="34" charset="-128"/>
              </a:rPr>
              <a:t>Pologne</a:t>
            </a:r>
          </a:p>
          <a:p>
            <a:pPr lvl="2" eaLnBrk="1" hangingPunct="1">
              <a:lnSpc>
                <a:spcPct val="90000"/>
              </a:lnSpc>
            </a:pPr>
            <a:r>
              <a:rPr lang="fr-CA" altLang="en-US">
                <a:ea typeface="ＭＳ Ｐゴシック" panose="020B0600070205080204" pitchFamily="34" charset="-128"/>
              </a:rPr>
              <a:t>Roumanie</a:t>
            </a:r>
          </a:p>
          <a:p>
            <a:pPr lvl="2" eaLnBrk="1" hangingPunct="1">
              <a:lnSpc>
                <a:spcPct val="90000"/>
              </a:lnSpc>
            </a:pPr>
            <a:r>
              <a:rPr lang="fr-CA" altLang="en-US">
                <a:ea typeface="ＭＳ Ｐゴシック" panose="020B0600070205080204" pitchFamily="34" charset="-128"/>
              </a:rPr>
              <a:t>Union soviétique</a:t>
            </a:r>
          </a:p>
          <a:p>
            <a:pPr lvl="2" eaLnBrk="1" hangingPunct="1">
              <a:lnSpc>
                <a:spcPct val="90000"/>
              </a:lnSpc>
            </a:pPr>
            <a:endParaRPr lang="fr-CA" altLang="en-US">
              <a:ea typeface="ＭＳ Ｐゴシック" panose="020B0600070205080204" pitchFamily="34" charset="-128"/>
            </a:endParaRPr>
          </a:p>
        </p:txBody>
      </p:sp>
      <p:pic>
        <p:nvPicPr>
          <p:cNvPr id="12800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1801"/>
            <a:ext cx="3290888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291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>
            <a:extLst>
              <a:ext uri="{FF2B5EF4-FFF2-40B4-BE49-F238E27FC236}">
                <a16:creationId xmlns:a16="http://schemas.microsoft.com/office/drawing/2014/main" id="{5B367C29-5200-4FF1-83B7-18B105A0B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EC711491-7BB6-4BE6-A470-44BF61D56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FE4F104B-68BE-4E53-A6A5-5C5F93FF7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86" name="Rectangle 5">
                <a:extLst>
                  <a:ext uri="{FF2B5EF4-FFF2-40B4-BE49-F238E27FC236}">
                    <a16:creationId xmlns:a16="http://schemas.microsoft.com/office/drawing/2014/main" id="{EF4A7076-D6BC-4AE1-AE2C-C09B16AAB4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87" name="Freeform 6">
                <a:extLst>
                  <a:ext uri="{FF2B5EF4-FFF2-40B4-BE49-F238E27FC236}">
                    <a16:creationId xmlns:a16="http://schemas.microsoft.com/office/drawing/2014/main" id="{58FA119B-7250-4EC7-912F-F5613CC281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8" name="Freeform 7">
                <a:extLst>
                  <a:ext uri="{FF2B5EF4-FFF2-40B4-BE49-F238E27FC236}">
                    <a16:creationId xmlns:a16="http://schemas.microsoft.com/office/drawing/2014/main" id="{7B9A9AED-D47E-44AD-AD6E-2EECC94D88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9" name="Freeform 8">
                <a:extLst>
                  <a:ext uri="{FF2B5EF4-FFF2-40B4-BE49-F238E27FC236}">
                    <a16:creationId xmlns:a16="http://schemas.microsoft.com/office/drawing/2014/main" id="{00A30ECA-328D-4512-825B-0AD5960467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0" name="Freeform 9">
                <a:extLst>
                  <a:ext uri="{FF2B5EF4-FFF2-40B4-BE49-F238E27FC236}">
                    <a16:creationId xmlns:a16="http://schemas.microsoft.com/office/drawing/2014/main" id="{14A218CE-B3D8-4A43-86CC-48980645AC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1" name="Freeform 10">
                <a:extLst>
                  <a:ext uri="{FF2B5EF4-FFF2-40B4-BE49-F238E27FC236}">
                    <a16:creationId xmlns:a16="http://schemas.microsoft.com/office/drawing/2014/main" id="{E9743B7D-51BF-425C-A4B8-33B2E001E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2" name="Freeform 11">
                <a:extLst>
                  <a:ext uri="{FF2B5EF4-FFF2-40B4-BE49-F238E27FC236}">
                    <a16:creationId xmlns:a16="http://schemas.microsoft.com/office/drawing/2014/main" id="{9BA633B3-C879-4E15-B66C-788B4C60A1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3" name="Freeform 12">
                <a:extLst>
                  <a:ext uri="{FF2B5EF4-FFF2-40B4-BE49-F238E27FC236}">
                    <a16:creationId xmlns:a16="http://schemas.microsoft.com/office/drawing/2014/main" id="{324C8953-B4E2-4DA0-B5D5-BD2A735E67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4" name="Freeform 13">
                <a:extLst>
                  <a:ext uri="{FF2B5EF4-FFF2-40B4-BE49-F238E27FC236}">
                    <a16:creationId xmlns:a16="http://schemas.microsoft.com/office/drawing/2014/main" id="{717A3B65-FE80-419B-AB5D-48B5E3A7B4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5" name="Freeform 14">
                <a:extLst>
                  <a:ext uri="{FF2B5EF4-FFF2-40B4-BE49-F238E27FC236}">
                    <a16:creationId xmlns:a16="http://schemas.microsoft.com/office/drawing/2014/main" id="{675ECD78-7D6B-4A3F-8163-392D7F8D69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6" name="Freeform 15">
                <a:extLst>
                  <a:ext uri="{FF2B5EF4-FFF2-40B4-BE49-F238E27FC236}">
                    <a16:creationId xmlns:a16="http://schemas.microsoft.com/office/drawing/2014/main" id="{8D036282-E32F-461D-BFB6-2A58D6D27A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7" name="Line 16">
                <a:extLst>
                  <a:ext uri="{FF2B5EF4-FFF2-40B4-BE49-F238E27FC236}">
                    <a16:creationId xmlns:a16="http://schemas.microsoft.com/office/drawing/2014/main" id="{F95EB10E-5264-467D-8382-A77C4DED25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98" name="Freeform 17">
                <a:extLst>
                  <a:ext uri="{FF2B5EF4-FFF2-40B4-BE49-F238E27FC236}">
                    <a16:creationId xmlns:a16="http://schemas.microsoft.com/office/drawing/2014/main" id="{218F9268-D2F0-487B-A021-8786B65518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9" name="Freeform 18">
                <a:extLst>
                  <a:ext uri="{FF2B5EF4-FFF2-40B4-BE49-F238E27FC236}">
                    <a16:creationId xmlns:a16="http://schemas.microsoft.com/office/drawing/2014/main" id="{B4AEE5AC-EF5C-42E4-B185-A176E19976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0" name="Freeform 19">
                <a:extLst>
                  <a:ext uri="{FF2B5EF4-FFF2-40B4-BE49-F238E27FC236}">
                    <a16:creationId xmlns:a16="http://schemas.microsoft.com/office/drawing/2014/main" id="{E961E89F-C1DB-48E5-8B52-FDDAED9E0E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1" name="Freeform 20">
                <a:extLst>
                  <a:ext uri="{FF2B5EF4-FFF2-40B4-BE49-F238E27FC236}">
                    <a16:creationId xmlns:a16="http://schemas.microsoft.com/office/drawing/2014/main" id="{412962B4-425A-4C36-A65A-0F66ED7CD3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2" name="Rectangle 21">
                <a:extLst>
                  <a:ext uri="{FF2B5EF4-FFF2-40B4-BE49-F238E27FC236}">
                    <a16:creationId xmlns:a16="http://schemas.microsoft.com/office/drawing/2014/main" id="{037BE3F7-563A-4D9A-BC98-C71F727D23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03" name="Freeform 22">
                <a:extLst>
                  <a:ext uri="{FF2B5EF4-FFF2-40B4-BE49-F238E27FC236}">
                    <a16:creationId xmlns:a16="http://schemas.microsoft.com/office/drawing/2014/main" id="{2FDB1005-EB5E-475A-AC43-4ED3E563DE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4" name="Freeform 23">
                <a:extLst>
                  <a:ext uri="{FF2B5EF4-FFF2-40B4-BE49-F238E27FC236}">
                    <a16:creationId xmlns:a16="http://schemas.microsoft.com/office/drawing/2014/main" id="{68BFFBC6-C704-42A7-9D7E-AFB5C37FBD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5" name="Freeform 24">
                <a:extLst>
                  <a:ext uri="{FF2B5EF4-FFF2-40B4-BE49-F238E27FC236}">
                    <a16:creationId xmlns:a16="http://schemas.microsoft.com/office/drawing/2014/main" id="{4888EAD7-EBE9-4549-9A91-6FEC611536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6" name="Freeform 25">
                <a:extLst>
                  <a:ext uri="{FF2B5EF4-FFF2-40B4-BE49-F238E27FC236}">
                    <a16:creationId xmlns:a16="http://schemas.microsoft.com/office/drawing/2014/main" id="{B79BC975-BE42-4B57-8335-1699BC0AB1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7" name="Freeform 26">
                <a:extLst>
                  <a:ext uri="{FF2B5EF4-FFF2-40B4-BE49-F238E27FC236}">
                    <a16:creationId xmlns:a16="http://schemas.microsoft.com/office/drawing/2014/main" id="{3998B4F0-CA80-490A-A256-1600E7EA88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8" name="Freeform 27">
                <a:extLst>
                  <a:ext uri="{FF2B5EF4-FFF2-40B4-BE49-F238E27FC236}">
                    <a16:creationId xmlns:a16="http://schemas.microsoft.com/office/drawing/2014/main" id="{2052C104-8168-487E-9044-454DA83AB2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9" name="Freeform 28">
                <a:extLst>
                  <a:ext uri="{FF2B5EF4-FFF2-40B4-BE49-F238E27FC236}">
                    <a16:creationId xmlns:a16="http://schemas.microsoft.com/office/drawing/2014/main" id="{63ACA30B-5F59-400C-A7CE-D17B5647EE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0" name="Freeform 29">
                <a:extLst>
                  <a:ext uri="{FF2B5EF4-FFF2-40B4-BE49-F238E27FC236}">
                    <a16:creationId xmlns:a16="http://schemas.microsoft.com/office/drawing/2014/main" id="{2E16F318-A142-4353-9949-B4E3A09FE0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1" name="Freeform 30">
                <a:extLst>
                  <a:ext uri="{FF2B5EF4-FFF2-40B4-BE49-F238E27FC236}">
                    <a16:creationId xmlns:a16="http://schemas.microsoft.com/office/drawing/2014/main" id="{8AE8DBB4-2468-4A78-A54D-FD77C5DC88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2" name="Freeform 31">
                <a:extLst>
                  <a:ext uri="{FF2B5EF4-FFF2-40B4-BE49-F238E27FC236}">
                    <a16:creationId xmlns:a16="http://schemas.microsoft.com/office/drawing/2014/main" id="{B0E7CEF2-11E4-465C-8F1F-AA8367F96A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88B30AFD-E104-45DD-BFBB-5A41F1413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76" name="Freeform 32">
                <a:extLst>
                  <a:ext uri="{FF2B5EF4-FFF2-40B4-BE49-F238E27FC236}">
                    <a16:creationId xmlns:a16="http://schemas.microsoft.com/office/drawing/2014/main" id="{CE45A3DF-350B-4A5E-AEBE-F0F280AD03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7" name="Freeform 33">
                <a:extLst>
                  <a:ext uri="{FF2B5EF4-FFF2-40B4-BE49-F238E27FC236}">
                    <a16:creationId xmlns:a16="http://schemas.microsoft.com/office/drawing/2014/main" id="{966D2640-A438-4FB6-B781-5A52DEC85C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8" name="Freeform 34">
                <a:extLst>
                  <a:ext uri="{FF2B5EF4-FFF2-40B4-BE49-F238E27FC236}">
                    <a16:creationId xmlns:a16="http://schemas.microsoft.com/office/drawing/2014/main" id="{34E1EFFF-720C-4CC0-9F95-DD1DAF99AD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9" name="Freeform 35">
                <a:extLst>
                  <a:ext uri="{FF2B5EF4-FFF2-40B4-BE49-F238E27FC236}">
                    <a16:creationId xmlns:a16="http://schemas.microsoft.com/office/drawing/2014/main" id="{EA7AB0E1-6C49-409D-86F5-BE00BDDFC0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0" name="Freeform 36">
                <a:extLst>
                  <a:ext uri="{FF2B5EF4-FFF2-40B4-BE49-F238E27FC236}">
                    <a16:creationId xmlns:a16="http://schemas.microsoft.com/office/drawing/2014/main" id="{5D17598C-0C57-4F4E-8F6B-A2AD8071F8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1" name="Freeform 37">
                <a:extLst>
                  <a:ext uri="{FF2B5EF4-FFF2-40B4-BE49-F238E27FC236}">
                    <a16:creationId xmlns:a16="http://schemas.microsoft.com/office/drawing/2014/main" id="{EBEBC0DC-F56F-48FE-824E-E9378C4897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2" name="Freeform 38">
                <a:extLst>
                  <a:ext uri="{FF2B5EF4-FFF2-40B4-BE49-F238E27FC236}">
                    <a16:creationId xmlns:a16="http://schemas.microsoft.com/office/drawing/2014/main" id="{CC7FDCF1-1736-48A0-BDB2-87D6E0906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3" name="Freeform 39">
                <a:extLst>
                  <a:ext uri="{FF2B5EF4-FFF2-40B4-BE49-F238E27FC236}">
                    <a16:creationId xmlns:a16="http://schemas.microsoft.com/office/drawing/2014/main" id="{2A650CF5-564F-44D1-AB08-6C500DD3CE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4" name="Freeform 40">
                <a:extLst>
                  <a:ext uri="{FF2B5EF4-FFF2-40B4-BE49-F238E27FC236}">
                    <a16:creationId xmlns:a16="http://schemas.microsoft.com/office/drawing/2014/main" id="{3108FEFA-0402-4C1C-AE39-5ADC09402F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5" name="Rectangle 41">
                <a:extLst>
                  <a:ext uri="{FF2B5EF4-FFF2-40B4-BE49-F238E27FC236}">
                    <a16:creationId xmlns:a16="http://schemas.microsoft.com/office/drawing/2014/main" id="{340AE827-F344-464F-851C-E03AFC98DC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97D8D51-7E2D-4AF4-ABA2-A5B0078A6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041" y="618518"/>
            <a:ext cx="3281003" cy="1478570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2800"/>
          </a:p>
        </p:txBody>
      </p:sp>
      <p:sp>
        <p:nvSpPr>
          <p:cNvPr id="114" name="Round Diagonal Corner Rectangle 11">
            <a:extLst>
              <a:ext uri="{FF2B5EF4-FFF2-40B4-BE49-F238E27FC236}">
                <a16:creationId xmlns:a16="http://schemas.microsoft.com/office/drawing/2014/main" id="{E4B7B3E3-827A-48BE-AD67-A57C45AA6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988" y="2081546"/>
            <a:ext cx="6112382" cy="268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31E238-8986-4C9D-865E-BFE70000B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36041" y="2249487"/>
            <a:ext cx="3281004" cy="354171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De nombreux conflits vont éclater mais jamais de conflit direct, seulement des conflits par procuration (proxy wars) ou les belligerants seront soutenus par l’une ou l’autre des puissances.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4648201"/>
            <a:ext cx="9144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fr-CA" sz="1400" dirty="0">
                <a:ea typeface="ＭＳ Ｐゴシック" pitchFamily="-112" charset="-128"/>
              </a:rPr>
              <a:t>http://upload.wikimedia.org/wikipedia/commons/f/ff/Cold_War_Map_1980.png</a:t>
            </a:r>
            <a:endParaRPr lang="fr-CA" sz="140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7205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bilan de la Guerre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119368"/>
              </p:ext>
            </p:extLst>
          </p:nvPr>
        </p:nvGraphicFramePr>
        <p:xfrm>
          <a:off x="2062692" y="2153750"/>
          <a:ext cx="8063442" cy="3875600"/>
        </p:xfrm>
        <a:graphic>
          <a:graphicData uri="http://schemas.openxmlformats.org/drawingml/2006/table">
            <a:tbl>
              <a:tblPr/>
              <a:tblGrid>
                <a:gridCol w="1370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3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0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7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7727">
                <a:tc gridSpan="2">
                  <a:txBody>
                    <a:bodyPr/>
                    <a:lstStyle/>
                    <a:p>
                      <a:endParaRPr lang="fr-FR" sz="15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2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500">
                        <a:solidFill>
                          <a:schemeClr val="bg1"/>
                        </a:solidFill>
                      </a:endParaRPr>
                    </a:p>
                  </a:txBody>
                  <a:tcPr marL="74432" marR="74432" marT="37216" marB="37216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fr-FR" sz="1500">
                        <a:solidFill>
                          <a:schemeClr val="bg1"/>
                        </a:solidFill>
                      </a:endParaRPr>
                    </a:p>
                  </a:txBody>
                  <a:tcPr marL="74432" marR="74432" marT="37216" marB="37216"/>
                </a:tc>
                <a:tc>
                  <a:txBody>
                    <a:bodyPr/>
                    <a:lstStyle/>
                    <a:p>
                      <a:endParaRPr lang="fr-FR" sz="1500" dirty="0">
                        <a:solidFill>
                          <a:schemeClr val="bg1"/>
                        </a:solidFill>
                      </a:endParaRPr>
                    </a:p>
                  </a:txBody>
                  <a:tcPr marL="74432" marR="74432" marT="37216" marB="372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899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, Helvetica, sans-serif"/>
                        </a:rPr>
                        <a:t>Pays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Pertes militaires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Pertes civiles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Pertes totales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En % par rapport </a:t>
                      </a:r>
                      <a:br>
                        <a:rPr lang="fr-FR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</a:br>
                      <a:r>
                        <a:rPr lang="fr-FR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à la population totale d'avant-guerre</a:t>
                      </a:r>
                      <a:endParaRPr lang="fr-FR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309"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URSS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13 600 000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7 500 000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21 100 000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10,0 %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309"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Pologne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120 000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5 300 000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5 420 000 *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15,0 %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309"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Yougoslavie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300 000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1 200 000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1 500 000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10,0 %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309"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Allemagne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4 000 000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3 000 000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7 000 000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12,0 %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309"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Japon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2 700 000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300 000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3 000 000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4,0 %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309"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Italie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300 000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100 000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400 000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1,0 %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309"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France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250 000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350 000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600 000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1,5 %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309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>
                          <a:solidFill>
                            <a:schemeClr val="bg1"/>
                          </a:solidFill>
                          <a:latin typeface="Arial, Helvetica, sans-serif"/>
                        </a:rPr>
                        <a:t>Royaume-Uni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326 000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62 000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388 000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0,8 %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3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Canada</a:t>
                      </a: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42 000</a:t>
                      </a: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42 000</a:t>
                      </a: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0,4 %</a:t>
                      </a: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309"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États-Unis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300 000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-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300 000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, Helvetica, sans-serif"/>
                        </a:rPr>
                        <a:t>0,2 %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1012"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Chine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500" b="1">
                          <a:solidFill>
                            <a:schemeClr val="bg1"/>
                          </a:solidFill>
                          <a:latin typeface="Arial, Helvetica, sans-serif"/>
                        </a:rPr>
                        <a:t>Entre 6 000 000 et 20 000 000</a:t>
                      </a:r>
                      <a:endParaRPr lang="fr-FR" sz="150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, Helvetica, sans-serif"/>
                        </a:rPr>
                        <a:t>-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15507" marR="15507" marT="15507" marB="155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751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978A47D-4F17-40FE-AB70-7AF78A957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00" y="-142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5BE3A7E-6A3F-401E-A025-BBB8FDB8D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tx1">
              <a:alpha val="60000"/>
            </a:schemeClr>
          </a:solidFill>
        </p:grpSpPr>
        <p:sp>
          <p:nvSpPr>
            <p:cNvPr id="75" name="Rectangle 5">
              <a:extLst>
                <a:ext uri="{FF2B5EF4-FFF2-40B4-BE49-F238E27FC236}">
                  <a16:creationId xmlns:a16="http://schemas.microsoft.com/office/drawing/2014/main" id="{41EE9036-817C-476C-BD59-B5184F9A3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F098087A-B4E4-4300-A841-44988BD88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F5BD5F4B-A39C-4DF9-84E4-A4D33F30E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D7FA9858-BFA0-4D5B-AF72-B1B65EB06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A508A5F3-AFE0-4750-A9C2-B51A514FF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id="{92B4AAEB-ABF4-42A7-BE52-0B442190D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id="{3767C370-4A42-4376-8CAE-606C4BC8F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id="{36205F53-9C95-4954-B97C-1625BB8A3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DC80B58E-3469-43E9-96FC-D747B6983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E17A4ED2-DDD7-4B4D-A39C-9B0121C88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A2C14A85-E7A9-4E1D-809F-20F5CFA78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Line 16">
              <a:extLst>
                <a:ext uri="{FF2B5EF4-FFF2-40B4-BE49-F238E27FC236}">
                  <a16:creationId xmlns:a16="http://schemas.microsoft.com/office/drawing/2014/main" id="{F3D51E32-9399-4B7F-8D91-BF9A068B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9969F9D2-502D-4C1D-ABA5-02B1BF2A0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4AE555C6-5623-478A-BF35-63E9929A3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A3D3AED4-A69E-4301-9BB4-436DC5F0C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C3B8082C-2D81-48D7-8B45-85B7C8929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Rectangle 21">
              <a:extLst>
                <a:ext uri="{FF2B5EF4-FFF2-40B4-BE49-F238E27FC236}">
                  <a16:creationId xmlns:a16="http://schemas.microsoft.com/office/drawing/2014/main" id="{9AD35461-BA86-408B-8A29-244EB2F2F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F238E495-B6C6-4857-899B-CDD584831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E20A751E-054C-4EC2-8DA3-0EC923A65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4">
              <a:extLst>
                <a:ext uri="{FF2B5EF4-FFF2-40B4-BE49-F238E27FC236}">
                  <a16:creationId xmlns:a16="http://schemas.microsoft.com/office/drawing/2014/main" id="{B6E8E701-3D21-4E5C-AB6E-9A7404697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5">
              <a:extLst>
                <a:ext uri="{FF2B5EF4-FFF2-40B4-BE49-F238E27FC236}">
                  <a16:creationId xmlns:a16="http://schemas.microsoft.com/office/drawing/2014/main" id="{431BDA41-D09D-4984-B888-756F5F81B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6">
              <a:extLst>
                <a:ext uri="{FF2B5EF4-FFF2-40B4-BE49-F238E27FC236}">
                  <a16:creationId xmlns:a16="http://schemas.microsoft.com/office/drawing/2014/main" id="{0DC943D2-20E4-4C00-82D2-D405A7C00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7">
              <a:extLst>
                <a:ext uri="{FF2B5EF4-FFF2-40B4-BE49-F238E27FC236}">
                  <a16:creationId xmlns:a16="http://schemas.microsoft.com/office/drawing/2014/main" id="{4BC34A74-80A2-4DE1-8ADC-BBD170903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8">
              <a:extLst>
                <a:ext uri="{FF2B5EF4-FFF2-40B4-BE49-F238E27FC236}">
                  <a16:creationId xmlns:a16="http://schemas.microsoft.com/office/drawing/2014/main" id="{C6C3CA25-431F-4E26-952D-4AA9C4C725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9">
              <a:extLst>
                <a:ext uri="{FF2B5EF4-FFF2-40B4-BE49-F238E27FC236}">
                  <a16:creationId xmlns:a16="http://schemas.microsoft.com/office/drawing/2014/main" id="{776D1836-82AE-40EF-9829-C6B8D2CF0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0">
              <a:extLst>
                <a:ext uri="{FF2B5EF4-FFF2-40B4-BE49-F238E27FC236}">
                  <a16:creationId xmlns:a16="http://schemas.microsoft.com/office/drawing/2014/main" id="{9A8E397E-ADF9-45C1-98F4-3F5A86378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1">
              <a:extLst>
                <a:ext uri="{FF2B5EF4-FFF2-40B4-BE49-F238E27FC236}">
                  <a16:creationId xmlns:a16="http://schemas.microsoft.com/office/drawing/2014/main" id="{DE07CFD9-357F-40BC-A792-CE874BFE5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9810" name="Title 3"/>
          <p:cNvSpPr>
            <a:spLocks noGrp="1"/>
          </p:cNvSpPr>
          <p:nvPr>
            <p:ph type="title"/>
          </p:nvPr>
        </p:nvSpPr>
        <p:spPr>
          <a:xfrm>
            <a:off x="1141413" y="1082673"/>
            <a:ext cx="2869416" cy="4708528"/>
          </a:xfrm>
        </p:spPr>
        <p:txBody>
          <a:bodyPr>
            <a:normAutofit/>
          </a:bodyPr>
          <a:lstStyle/>
          <a:p>
            <a:pPr algn="r" eaLnBrk="1" hangingPunct="1"/>
            <a:r>
              <a:rPr lang="fr-CA" altLang="en-US" sz="4000">
                <a:ea typeface="ＭＳ Ｐゴシック" panose="020B0600070205080204" pitchFamily="34" charset="-128"/>
              </a:rPr>
              <a:t>Après la guerre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85ECEC0-FF5D-4348-92C7-1EA7C61E7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811" name="Content Placeholder 4"/>
          <p:cNvSpPr>
            <a:spLocks noGrp="1"/>
          </p:cNvSpPr>
          <p:nvPr>
            <p:ph sz="quarter" idx="1"/>
          </p:nvPr>
        </p:nvSpPr>
        <p:spPr>
          <a:xfrm>
            <a:off x="5297763" y="627064"/>
            <a:ext cx="5751237" cy="5978524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fr-CA" altLang="en-US" sz="1800" dirty="0">
                <a:ea typeface="ＭＳ Ｐゴシック" panose="020B0600070205080204" pitchFamily="34" charset="-128"/>
              </a:rPr>
              <a:t>1945</a:t>
            </a:r>
          </a:p>
          <a:p>
            <a:pPr lvl="1" eaLnBrk="1" hangingPunct="1"/>
            <a:r>
              <a:rPr lang="fr-CA" altLang="en-US" sz="1800" dirty="0">
                <a:ea typeface="ＭＳ Ｐゴシック" panose="020B0600070205080204" pitchFamily="34" charset="-128"/>
              </a:rPr>
              <a:t>4 puissances alliées ont vaincu l’Allemagne Nazie</a:t>
            </a:r>
          </a:p>
          <a:p>
            <a:pPr lvl="2" eaLnBrk="1" hangingPunct="1"/>
            <a:r>
              <a:rPr lang="fr-CA" altLang="en-US" dirty="0">
                <a:ea typeface="ＭＳ Ｐゴシック" panose="020B0600070205080204" pitchFamily="34" charset="-128"/>
              </a:rPr>
              <a:t>GB, EU, FR, US</a:t>
            </a:r>
          </a:p>
          <a:p>
            <a:pPr eaLnBrk="1" hangingPunct="1"/>
            <a:r>
              <a:rPr lang="fr-CA" altLang="en-US" sz="1800" dirty="0">
                <a:ea typeface="ＭＳ Ｐゴシック" panose="020B0600070205080204" pitchFamily="34" charset="-128"/>
              </a:rPr>
              <a:t>Conférence à Yalta</a:t>
            </a:r>
          </a:p>
          <a:p>
            <a:pPr lvl="1"/>
            <a:r>
              <a:rPr lang="fr-CA" altLang="en-US" sz="1800" dirty="0">
                <a:ea typeface="ＭＳ Ｐゴシック" panose="020B0600070205080204" pitchFamily="34" charset="-128"/>
              </a:rPr>
              <a:t>Les trois grands : EU, US, GB</a:t>
            </a:r>
          </a:p>
          <a:p>
            <a:pPr lvl="1" eaLnBrk="1" hangingPunct="1"/>
            <a:r>
              <a:rPr lang="fr-CA" altLang="en-US" sz="1800" dirty="0">
                <a:ea typeface="ＭＳ Ｐゴシック" panose="020B0600070205080204" pitchFamily="34" charset="-128"/>
              </a:rPr>
              <a:t>Les grandes puissances ont divisé l’Allemagne en 4 zones</a:t>
            </a:r>
          </a:p>
          <a:p>
            <a:pPr lvl="1" eaLnBrk="1" hangingPunct="1"/>
            <a:r>
              <a:rPr lang="fr-CA" altLang="en-US" sz="1800" dirty="0">
                <a:ea typeface="ＭＳ Ｐゴシック" panose="020B0600070205080204" pitchFamily="34" charset="-128"/>
              </a:rPr>
              <a:t>Berlin se trouve dans la zone soviétique</a:t>
            </a:r>
          </a:p>
          <a:p>
            <a:pPr lvl="1" eaLnBrk="1" hangingPunct="1"/>
            <a:endParaRPr lang="fr-CA" altLang="en-US" sz="18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fr-CA" altLang="en-US" sz="1800" dirty="0">
                <a:ea typeface="ＭＳ Ｐゴシック" panose="020B0600070205080204" pitchFamily="34" charset="-128"/>
              </a:rPr>
              <a:t>Cette situation va mener a des tensions entre ces puissances : GB/E-U/FR d’un cote et Union Soviétique de l’autre. </a:t>
            </a:r>
          </a:p>
          <a:p>
            <a:pPr lvl="1" eaLnBrk="1" hangingPunct="1"/>
            <a:r>
              <a:rPr lang="fr-CA" altLang="en-US" sz="1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Le monde est divise en 2 blocs, c’est un conflit bipolaire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4E035BE-9FF4-43D3-BC25-CF582D7FF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1">
              <a:alpha val="60000"/>
            </a:schemeClr>
          </a:solidFill>
        </p:grpSpPr>
        <p:sp>
          <p:nvSpPr>
            <p:cNvPr id="106" name="Freeform 32">
              <a:extLst>
                <a:ext uri="{FF2B5EF4-FFF2-40B4-BE49-F238E27FC236}">
                  <a16:creationId xmlns:a16="http://schemas.microsoft.com/office/drawing/2014/main" id="{F98BCEB2-EC20-4E84-A994-0AC37292C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3">
              <a:extLst>
                <a:ext uri="{FF2B5EF4-FFF2-40B4-BE49-F238E27FC236}">
                  <a16:creationId xmlns:a16="http://schemas.microsoft.com/office/drawing/2014/main" id="{7A2E1821-AEDF-417E-9F17-83379E9C0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4">
              <a:extLst>
                <a:ext uri="{FF2B5EF4-FFF2-40B4-BE49-F238E27FC236}">
                  <a16:creationId xmlns:a16="http://schemas.microsoft.com/office/drawing/2014/main" id="{CB3734E2-8292-4B47-B6AB-0E5A058DE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35">
              <a:extLst>
                <a:ext uri="{FF2B5EF4-FFF2-40B4-BE49-F238E27FC236}">
                  <a16:creationId xmlns:a16="http://schemas.microsoft.com/office/drawing/2014/main" id="{A0B09C51-29AB-45C0-B707-CCFB9DF28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36">
              <a:extLst>
                <a:ext uri="{FF2B5EF4-FFF2-40B4-BE49-F238E27FC236}">
                  <a16:creationId xmlns:a16="http://schemas.microsoft.com/office/drawing/2014/main" id="{510C0CED-AE1B-45AE-B5E1-57521E589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37">
              <a:extLst>
                <a:ext uri="{FF2B5EF4-FFF2-40B4-BE49-F238E27FC236}">
                  <a16:creationId xmlns:a16="http://schemas.microsoft.com/office/drawing/2014/main" id="{591F2327-4B45-41AA-B41C-7404B6A1E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38">
              <a:extLst>
                <a:ext uri="{FF2B5EF4-FFF2-40B4-BE49-F238E27FC236}">
                  <a16:creationId xmlns:a16="http://schemas.microsoft.com/office/drawing/2014/main" id="{5A63224C-41A0-42C0-96F6-0B2BE99A1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39">
              <a:extLst>
                <a:ext uri="{FF2B5EF4-FFF2-40B4-BE49-F238E27FC236}">
                  <a16:creationId xmlns:a16="http://schemas.microsoft.com/office/drawing/2014/main" id="{A7C00B9F-C253-4776-9935-EC02254A4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40">
              <a:extLst>
                <a:ext uri="{FF2B5EF4-FFF2-40B4-BE49-F238E27FC236}">
                  <a16:creationId xmlns:a16="http://schemas.microsoft.com/office/drawing/2014/main" id="{5062D4AA-13F3-4064-8440-FFE8562D8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Rectangle 41">
              <a:extLst>
                <a:ext uri="{FF2B5EF4-FFF2-40B4-BE49-F238E27FC236}">
                  <a16:creationId xmlns:a16="http://schemas.microsoft.com/office/drawing/2014/main" id="{3E143B27-CB82-440B-879B-D25C1891C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3955682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L’Allemagne après la Guerre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370019" y="1931832"/>
            <a:ext cx="4649783" cy="528034"/>
          </a:xfrm>
        </p:spPr>
        <p:txBody>
          <a:bodyPr>
            <a:normAutofit/>
          </a:bodyPr>
          <a:lstStyle/>
          <a:p>
            <a:r>
              <a:rPr lang="fr-FR" dirty="0"/>
              <a:t>En 1945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1" y="3059131"/>
            <a:ext cx="4553951" cy="3517927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400808" y="1931833"/>
            <a:ext cx="4646602" cy="528033"/>
          </a:xfrm>
        </p:spPr>
        <p:txBody>
          <a:bodyPr>
            <a:normAutofit/>
          </a:bodyPr>
          <a:lstStyle/>
          <a:p>
            <a:r>
              <a:rPr lang="fr-FR" dirty="0"/>
              <a:t>De 1949 a 1990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17" y="3059131"/>
            <a:ext cx="5576301" cy="3122728"/>
          </a:xfrm>
        </p:spPr>
      </p:pic>
    </p:spTree>
    <p:extLst>
      <p:ext uri="{BB962C8B-B14F-4D97-AF65-F5344CB8AC3E}">
        <p14:creationId xmlns:p14="http://schemas.microsoft.com/office/powerpoint/2010/main" val="2000376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mur de Berlin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320794"/>
            <a:ext cx="4878387" cy="3399099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820" y="2251219"/>
            <a:ext cx="4153281" cy="3468674"/>
          </a:xfrm>
        </p:spPr>
      </p:pic>
    </p:spTree>
    <p:extLst>
      <p:ext uri="{BB962C8B-B14F-4D97-AF65-F5344CB8AC3E}">
        <p14:creationId xmlns:p14="http://schemas.microsoft.com/office/powerpoint/2010/main" val="2726056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4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fr-CA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Organisation des Nations Unies</a:t>
            </a:r>
          </a:p>
        </p:txBody>
      </p:sp>
      <p:sp>
        <p:nvSpPr>
          <p:cNvPr id="122883" name="Content Placeholder 5"/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altLang="en-US" dirty="0">
                <a:ea typeface="ＭＳ Ｐゴシック" panose="020B0600070205080204" pitchFamily="34" charset="-128"/>
              </a:rPr>
              <a:t>1944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en-US" b="1" dirty="0">
                <a:ea typeface="ＭＳ Ｐゴシック" panose="020B0600070205080204" pitchFamily="34" charset="-128"/>
              </a:rPr>
              <a:t>Charte rédigée à </a:t>
            </a:r>
            <a:r>
              <a:rPr lang="fr-CA" altLang="en-US" b="1" dirty="0" err="1">
                <a:ea typeface="ＭＳ Ｐゴシック" panose="020B0600070205080204" pitchFamily="34" charset="-128"/>
              </a:rPr>
              <a:t>Dumberton</a:t>
            </a:r>
            <a:r>
              <a:rPr lang="fr-CA" altLang="en-US" b="1" dirty="0">
                <a:ea typeface="ＭＳ Ｐゴシック" panose="020B0600070205080204" pitchFamily="34" charset="-128"/>
              </a:rPr>
              <a:t> Oaks </a:t>
            </a:r>
            <a:r>
              <a:rPr lang="fr-CA" altLang="en-US" sz="2400" dirty="0">
                <a:ea typeface="ＭＳ Ｐゴシック" panose="020B0600070205080204" pitchFamily="34" charset="-128"/>
              </a:rPr>
              <a:t>(Washington DC)</a:t>
            </a:r>
          </a:p>
          <a:p>
            <a:pPr eaLnBrk="1" hangingPunct="1">
              <a:lnSpc>
                <a:spcPct val="90000"/>
              </a:lnSpc>
            </a:pPr>
            <a:r>
              <a:rPr lang="fr-CA" altLang="en-US" dirty="0">
                <a:ea typeface="ＭＳ Ｐゴシック" panose="020B0600070205080204" pitchFamily="34" charset="-128"/>
              </a:rPr>
              <a:t>1945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en-US" b="1" dirty="0">
                <a:ea typeface="ＭＳ Ｐゴシック" panose="020B0600070205080204" pitchFamily="34" charset="-128"/>
              </a:rPr>
              <a:t>Délégués de 51 pays rassemblés à San Francisco pour fonder officiellement les Nations-Unies</a:t>
            </a:r>
          </a:p>
          <a:p>
            <a:pPr lvl="1" eaLnBrk="1" hangingPunct="1">
              <a:lnSpc>
                <a:spcPct val="90000"/>
              </a:lnSpc>
            </a:pPr>
            <a:r>
              <a:rPr lang="fr-CA" altLang="en-US" sz="2400" dirty="0">
                <a:ea typeface="ＭＳ Ｐゴシック" panose="020B0600070205080204" pitchFamily="34" charset="-128"/>
              </a:rPr>
              <a:t>Buts de l’ONU</a:t>
            </a:r>
          </a:p>
          <a:p>
            <a:pPr lvl="2" eaLnBrk="1" hangingPunct="1">
              <a:lnSpc>
                <a:spcPct val="90000"/>
              </a:lnSpc>
            </a:pPr>
            <a:r>
              <a:rPr lang="fr-CA" altLang="en-US" sz="2400" dirty="0">
                <a:ea typeface="ＭＳ Ｐゴシック" panose="020B0600070205080204" pitchFamily="34" charset="-128"/>
              </a:rPr>
              <a:t>Maintenir la paix et la sécurité internationale</a:t>
            </a:r>
          </a:p>
          <a:p>
            <a:pPr lvl="2" eaLnBrk="1" hangingPunct="1">
              <a:lnSpc>
                <a:spcPct val="90000"/>
              </a:lnSpc>
            </a:pPr>
            <a:r>
              <a:rPr lang="fr-CA" altLang="en-US" sz="2400" dirty="0">
                <a:ea typeface="ＭＳ Ｐゴシック" panose="020B0600070205080204" pitchFamily="34" charset="-128"/>
              </a:rPr>
              <a:t>Développer des relations amicales entre nations</a:t>
            </a:r>
          </a:p>
          <a:p>
            <a:pPr lvl="2" eaLnBrk="1" hangingPunct="1">
              <a:lnSpc>
                <a:spcPct val="90000"/>
              </a:lnSpc>
            </a:pPr>
            <a:r>
              <a:rPr lang="fr-CA" altLang="en-US" sz="2400" dirty="0">
                <a:ea typeface="ＭＳ Ｐゴシック" panose="020B0600070205080204" pitchFamily="34" charset="-128"/>
              </a:rPr>
              <a:t>Coopération internationale</a:t>
            </a:r>
          </a:p>
          <a:p>
            <a:pPr lvl="2" eaLnBrk="1" hangingPunct="1">
              <a:lnSpc>
                <a:spcPct val="90000"/>
              </a:lnSpc>
            </a:pPr>
            <a:r>
              <a:rPr lang="fr-CA" altLang="en-US" sz="2400" dirty="0">
                <a:ea typeface="ＭＳ Ｐゴシック" panose="020B0600070205080204" pitchFamily="34" charset="-128"/>
              </a:rPr>
              <a:t>Centre où s’harmonisent les efforts des nations vers ces fins communes</a:t>
            </a:r>
          </a:p>
        </p:txBody>
      </p:sp>
    </p:spTree>
    <p:extLst>
      <p:ext uri="{BB962C8B-B14F-4D97-AF65-F5344CB8AC3E}">
        <p14:creationId xmlns:p14="http://schemas.microsoft.com/office/powerpoint/2010/main" val="1200947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fr-CA" altLang="en-US">
                <a:ea typeface="ＭＳ Ｐゴシック" panose="020B0600070205080204" pitchFamily="34" charset="-128"/>
              </a:rPr>
              <a:t>Buts des Nations Unies</a:t>
            </a:r>
          </a:p>
        </p:txBody>
      </p:sp>
      <p:pic>
        <p:nvPicPr>
          <p:cNvPr id="12390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295401"/>
            <a:ext cx="2971800" cy="2570163"/>
          </a:xfrm>
          <a:noFill/>
        </p:spPr>
      </p:pic>
      <p:pic>
        <p:nvPicPr>
          <p:cNvPr id="1239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1524000"/>
            <a:ext cx="41084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14775"/>
            <a:ext cx="32766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57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 dirty="0">
                <a:ea typeface="ＭＳ Ｐゴシック" panose="020B0600070205080204" pitchFamily="34" charset="-128"/>
              </a:rPr>
              <a:t>Guerre froide au Canada</a:t>
            </a:r>
          </a:p>
        </p:txBody>
      </p:sp>
      <p:sp>
        <p:nvSpPr>
          <p:cNvPr id="124931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fr-CA" altLang="en-US" dirty="0">
                <a:ea typeface="ＭＳ Ｐゴシック" panose="020B0600070205080204" pitchFamily="34" charset="-128"/>
              </a:rPr>
              <a:t>Débuts de la 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guerre froide </a:t>
            </a:r>
            <a:r>
              <a:rPr lang="fr-CA" altLang="en-US" dirty="0">
                <a:ea typeface="ＭＳ Ｐゴシック" panose="020B0600070205080204" pitchFamily="34" charset="-128"/>
              </a:rPr>
              <a:t>en 1947</a:t>
            </a:r>
          </a:p>
          <a:p>
            <a:pPr eaLnBrk="1" hangingPunct="1"/>
            <a:r>
              <a:rPr lang="fr-CA" altLang="en-US" dirty="0">
                <a:ea typeface="ＭＳ Ｐゴシック" panose="020B0600070205080204" pitchFamily="34" charset="-128"/>
              </a:rPr>
              <a:t>Guerre entre</a:t>
            </a:r>
          </a:p>
          <a:p>
            <a:pPr lvl="1" eaLnBrk="1" hangingPunct="1"/>
            <a:r>
              <a:rPr lang="fr-CA" altLang="en-US" dirty="0">
                <a:ea typeface="ＭＳ Ｐゴシック" panose="020B0600070205080204" pitchFamily="34" charset="-128"/>
              </a:rPr>
              <a:t>les pays communistes et </a:t>
            </a:r>
          </a:p>
          <a:p>
            <a:pPr lvl="1" eaLnBrk="1" hangingPunct="1"/>
            <a:r>
              <a:rPr lang="fr-CA" altLang="en-US" dirty="0">
                <a:ea typeface="ＭＳ Ｐゴシック" panose="020B0600070205080204" pitchFamily="34" charset="-128"/>
              </a:rPr>
              <a:t>les pays capitalistes</a:t>
            </a:r>
          </a:p>
          <a:p>
            <a:pPr lvl="1" eaLnBrk="1" hangingPunct="1"/>
            <a:endParaRPr lang="fr-CA" altLang="en-US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r>
              <a:rPr lang="fr-CA" altLang="en-US" dirty="0">
                <a:ea typeface="ＭＳ Ｐゴシック" panose="020B0600070205080204" pitchFamily="34" charset="-128"/>
              </a:rPr>
              <a:t>Espionnage et course aux armes</a:t>
            </a:r>
          </a:p>
          <a:p>
            <a:pPr eaLnBrk="1" hangingPunct="1"/>
            <a:r>
              <a:rPr lang="fr-CA" altLang="en-US" dirty="0">
                <a:ea typeface="ＭＳ Ｐゴシック" panose="020B0600070205080204" pitchFamily="34" charset="-128"/>
              </a:rPr>
              <a:t>Évènement avec 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Igor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Gouzenko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fr-CA" altLang="en-US" dirty="0">
                <a:ea typeface="ＭＳ Ｐゴシック" panose="020B0600070205080204" pitchFamily="34" charset="-128"/>
              </a:rPr>
              <a:t>ouvre les yeux de King et Truman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614" y="2249488"/>
            <a:ext cx="4108385" cy="3541712"/>
          </a:xfrm>
        </p:spPr>
      </p:pic>
    </p:spTree>
    <p:extLst>
      <p:ext uri="{BB962C8B-B14F-4D97-AF65-F5344CB8AC3E}">
        <p14:creationId xmlns:p14="http://schemas.microsoft.com/office/powerpoint/2010/main" val="2056511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Content Placeholder 2"/>
          <p:cNvSpPr>
            <a:spLocks noGrp="1"/>
          </p:cNvSpPr>
          <p:nvPr>
            <p:ph idx="4294967295"/>
          </p:nvPr>
        </p:nvSpPr>
        <p:spPr>
          <a:xfrm>
            <a:off x="2209800" y="1752601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fr-CA" altLang="en-US" dirty="0">
                <a:ea typeface="ＭＳ Ｐゴシック" panose="020B0600070205080204" pitchFamily="34" charset="-128"/>
              </a:rPr>
              <a:t>Pays satellites</a:t>
            </a:r>
          </a:p>
          <a:p>
            <a:pPr lvl="1" eaLnBrk="1" hangingPunct="1"/>
            <a:r>
              <a:rPr lang="fr-CA" altLang="en-US" sz="2400" dirty="0">
                <a:ea typeface="ＭＳ Ｐゴシック" panose="020B0600070205080204" pitchFamily="34" charset="-128"/>
              </a:rPr>
              <a:t>Pays sous le contrôle de Moscou</a:t>
            </a:r>
          </a:p>
          <a:p>
            <a:pPr eaLnBrk="1" hangingPunct="1"/>
            <a:r>
              <a:rPr lang="fr-CA" altLang="en-US" dirty="0">
                <a:ea typeface="ＭＳ Ｐゴシック" panose="020B0600070205080204" pitchFamily="34" charset="-128"/>
              </a:rPr>
              <a:t>Doctrine Truman et 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la politique de l’endiguement en mars 1947</a:t>
            </a:r>
          </a:p>
          <a:p>
            <a:pPr lvl="1" eaLnBrk="1" hangingPunct="1"/>
            <a:r>
              <a:rPr lang="fr-CA" altLang="en-US" sz="2400" dirty="0">
                <a:ea typeface="ＭＳ Ｐゴシック" panose="020B0600070205080204" pitchFamily="34" charset="-128"/>
              </a:rPr>
              <a:t>Éviter la propagation du communisme en Europe du sud et de l’ouest</a:t>
            </a:r>
          </a:p>
          <a:p>
            <a:pPr lvl="1" eaLnBrk="1" hangingPunct="1"/>
            <a:r>
              <a:rPr lang="fr-CA" altLang="en-US" sz="2400" dirty="0">
                <a:ea typeface="ＭＳ Ｐゴシック" panose="020B0600070205080204" pitchFamily="34" charset="-128"/>
              </a:rPr>
              <a:t>« Les communistes n’iront pas plus loin que la ou ils sont positionnés. »</a:t>
            </a:r>
          </a:p>
        </p:txBody>
      </p:sp>
    </p:spTree>
    <p:extLst>
      <p:ext uri="{BB962C8B-B14F-4D97-AF65-F5344CB8AC3E}">
        <p14:creationId xmlns:p14="http://schemas.microsoft.com/office/powerpoint/2010/main" val="41844367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588</Words>
  <Application>Microsoft Office PowerPoint</Application>
  <PresentationFormat>Widescreen</PresentationFormat>
  <Paragraphs>134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Arial, Helvetica, sans-serif</vt:lpstr>
      <vt:lpstr>Calibri</vt:lpstr>
      <vt:lpstr>Tw Cen MT</vt:lpstr>
      <vt:lpstr>Circuit</vt:lpstr>
      <vt:lpstr>LES CONSEQUENCES DE LA GUERRE AU CANADA ET DANS LE MONDE Chapitre 17</vt:lpstr>
      <vt:lpstr>Le bilan de la Guerre</vt:lpstr>
      <vt:lpstr>Après la guerre</vt:lpstr>
      <vt:lpstr>L’Allemagne après la Guerre</vt:lpstr>
      <vt:lpstr>Le mur de Berlin</vt:lpstr>
      <vt:lpstr>Organisation des Nations Unies</vt:lpstr>
      <vt:lpstr>Buts des Nations Unies</vt:lpstr>
      <vt:lpstr>Guerre froide au Canada</vt:lpstr>
      <vt:lpstr>PowerPoint Presentation</vt:lpstr>
      <vt:lpstr>Le plan Marshall</vt:lpstr>
      <vt:lpstr>PowerPoint Presentation</vt:lpstr>
      <vt:lpstr>O.T.A.N.</vt:lpstr>
      <vt:lpstr>Pacte de Varsovie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CONSEQUENCES DE LA GUERRE AU CANADA ET DANS LE MONDE Chapitre 17</dc:title>
  <dc:creator>Poudre, Pierre-Henri</dc:creator>
  <cp:lastModifiedBy>Poudre, Pierre-Henri</cp:lastModifiedBy>
  <cp:revision>2</cp:revision>
  <dcterms:created xsi:type="dcterms:W3CDTF">2020-06-11T16:52:20Z</dcterms:created>
  <dcterms:modified xsi:type="dcterms:W3CDTF">2020-06-11T17:01:08Z</dcterms:modified>
</cp:coreProperties>
</file>