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81" r:id="rId6"/>
    <p:sldId id="282" r:id="rId7"/>
    <p:sldId id="304" r:id="rId8"/>
    <p:sldId id="305" r:id="rId9"/>
    <p:sldId id="306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8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77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85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9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84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1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3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4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2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918E86B-C673-42AB-8560-DA2D37C1489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9CA4762-E266-4DC4-959A-348265B5AF5B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25B4-A116-4F57-87F1-8FA38EA3F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Antisémitisme et étapes menant a la guerre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6BBB-2FAA-466E-819C-2458AE936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2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ea typeface="ＭＳ Ｐゴシック" panose="020B0600070205080204" pitchFamily="34" charset="-128"/>
              </a:rPr>
              <a:t>Réarmement de l’Allemagne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Mépris du traité de Versailles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Réarmement 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Aviation et marine allemandes 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Armée de 36 divisions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Postes défensifs en </a:t>
            </a: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Rhénanie</a:t>
            </a:r>
          </a:p>
          <a:p>
            <a:pPr lvl="2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Région voisine à la France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53A85D-634D-43EA-9A68-FD762A0C9E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2" name="Picture 5" descr="http://www.deuframat.de/deuframat/images/4/4_2/kittel/pi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9" y="1817053"/>
            <a:ext cx="5153517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4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990600"/>
          </a:xfrm>
        </p:spPr>
        <p:txBody>
          <a:bodyPr/>
          <a:lstStyle/>
          <a:p>
            <a:pPr eaLnBrk="1" hangingPunct="1"/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La</a:t>
            </a:r>
            <a:r>
              <a:rPr lang="fr-CA" altLang="en-US">
                <a:ea typeface="ＭＳ Ｐゴシック" panose="020B0600070205080204" pitchFamily="34" charset="-128"/>
              </a:rPr>
              <a:t> </a:t>
            </a:r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politique de l’apaisement (36-39)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Chamberlain</a:t>
            </a:r>
            <a:r>
              <a:rPr lang="fr-CA" altLang="en-US" dirty="0">
                <a:ea typeface="ＭＳ Ｐゴシック" panose="020B0600070205080204" pitchFamily="34" charset="-128"/>
              </a:rPr>
              <a:t> PM de GB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Il veut la paix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Diplomatie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Quelques sacrifices du traité de Versailles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Il rencontre Hitler en 1937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Mackenzie King est en faveur de l’apaisement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King va à Londres, Paris, Berlin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King visite le Führer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Le seul chef de l’Amérique à le rencontrer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Hitler a fait une bonne impression sur lui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King croyait que l’Allemagne a été maltraitée après la PGM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Il croyait qu’il pouvait aider Hitler à trouver le bon chemin</a:t>
            </a:r>
          </a:p>
        </p:txBody>
      </p:sp>
    </p:spTree>
    <p:extLst>
      <p:ext uri="{BB962C8B-B14F-4D97-AF65-F5344CB8AC3E}">
        <p14:creationId xmlns:p14="http://schemas.microsoft.com/office/powerpoint/2010/main" val="284717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fr-CA" altLang="en-US">
                <a:ea typeface="ＭＳ Ｐゴシック" panose="020B0600070205080204" pitchFamily="34" charset="-128"/>
              </a:rPr>
              <a:t>La politique de l’apaisement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fr-CA" altLang="en-US" sz="2800" dirty="0">
                <a:ea typeface="ＭＳ Ｐゴシック" panose="020B0600070205080204" pitchFamily="34" charset="-128"/>
              </a:rPr>
              <a:t>Les pays démocratiques ont adopté la politique d’apaisement envers les actes agressifs de l’Allemagne</a:t>
            </a:r>
          </a:p>
          <a:p>
            <a:r>
              <a:rPr lang="fr-CA" altLang="en-US" sz="2800" dirty="0">
                <a:ea typeface="ＭＳ Ｐゴシック" panose="020B0600070205080204" pitchFamily="34" charset="-128"/>
              </a:rPr>
              <a:t>Personne ne veut une autre guerre</a:t>
            </a:r>
          </a:p>
          <a:p>
            <a:r>
              <a:rPr lang="fr-CA" altLang="en-US" sz="2800" dirty="0">
                <a:ea typeface="ＭＳ Ｐゴシック" panose="020B0600070205080204" pitchFamily="34" charset="-128"/>
              </a:rPr>
              <a:t>Mais l’apaisement a encouragé Hitler</a:t>
            </a:r>
          </a:p>
          <a:p>
            <a:pPr lvl="1"/>
            <a:r>
              <a:rPr lang="fr-CA" altLang="en-US" sz="2800" dirty="0">
                <a:ea typeface="ＭＳ Ｐゴシック" panose="020B0600070205080204" pitchFamily="34" charset="-128"/>
              </a:rPr>
              <a:t>Il a pris l’Autriche </a:t>
            </a:r>
          </a:p>
          <a:p>
            <a:pPr lvl="1"/>
            <a:r>
              <a:rPr lang="fr-CA" altLang="en-US" sz="2800" dirty="0">
                <a:ea typeface="ＭＳ Ｐゴシック" panose="020B0600070205080204" pitchFamily="34" charset="-128"/>
              </a:rPr>
              <a:t>Il a pris la partie germanophone de la Tchécoslovaquie (la région des Sudètes)</a:t>
            </a:r>
          </a:p>
          <a:p>
            <a:pPr lvl="2"/>
            <a:r>
              <a:rPr lang="fr-CA" altLang="en-US" sz="2800" dirty="0">
                <a:ea typeface="ＭＳ Ｐゴシック" panose="020B0600070205080204" pitchFamily="34" charset="-128"/>
              </a:rPr>
              <a:t>En mars 1939, il prend contrôle de tout le pays</a:t>
            </a:r>
          </a:p>
        </p:txBody>
      </p:sp>
    </p:spTree>
    <p:extLst>
      <p:ext uri="{BB962C8B-B14F-4D97-AF65-F5344CB8AC3E}">
        <p14:creationId xmlns:p14="http://schemas.microsoft.com/office/powerpoint/2010/main" val="236901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>
                <a:ea typeface="ＭＳ Ｐゴシック" panose="020B0600070205080204" pitchFamily="34" charset="-128"/>
              </a:rPr>
              <a:t>Les invasions allemandes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Autriche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12 mars 1938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Annexion de l’Autriche à l’Allemagne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Anschluss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Tchécoslovaquie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Territoire perdu après la 1</a:t>
            </a:r>
            <a:r>
              <a:rPr lang="fr-CA" altLang="en-US" sz="2800" baseline="30000" dirty="0">
                <a:ea typeface="ＭＳ Ｐゴシック" panose="020B0600070205080204" pitchFamily="34" charset="-128"/>
              </a:rPr>
              <a:t>e</a:t>
            </a:r>
            <a:r>
              <a:rPr lang="fr-CA" altLang="en-US" sz="2800" dirty="0">
                <a:ea typeface="ＭＳ Ｐゴシック" panose="020B0600070205080204" pitchFamily="34" charset="-128"/>
              </a:rPr>
              <a:t> guerre mondiale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Beaucoup d’Allemands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Hitler veut reprendre le territoire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800" dirty="0">
                <a:ea typeface="ＭＳ Ｐゴシック" panose="020B0600070205080204" pitchFamily="34" charset="-128"/>
              </a:rPr>
              <a:t>France et Grande Bretagne craignent une guerre</a:t>
            </a:r>
          </a:p>
          <a:p>
            <a:pPr eaLnBrk="1" hangingPunct="1">
              <a:lnSpc>
                <a:spcPct val="90000"/>
              </a:lnSpc>
            </a:pPr>
            <a:endParaRPr lang="fr-CA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18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fr-CA" altLang="en-US">
                <a:ea typeface="ＭＳ Ｐゴシック" panose="020B0600070205080204" pitchFamily="34" charset="-128"/>
              </a:rPr>
              <a:t>Conférence de Munich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Septembre 1938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Accords de Munich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France, GB, Allemagne, Italie y signent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région des Sudètes est donnée à Hitler</a:t>
            </a:r>
          </a:p>
          <a:p>
            <a:pPr lvl="3" eaLnBrk="1" hangingPunct="1">
              <a:lnSpc>
                <a:spcPct val="90000"/>
              </a:lnSpc>
            </a:pP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Germanophones des Sudètes veulent l’annexion à l’Allemagne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En échange, Promesse de la fin des avances territoriales</a:t>
            </a:r>
            <a:endParaRPr lang="fr-CA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fr-CA" altLang="en-US" sz="2400" dirty="0">
                <a:ea typeface="ＭＳ Ｐゴシック" panose="020B0600070205080204" pitchFamily="34" charset="-128"/>
              </a:rPr>
              <a:t>Mars 1939, Hitler envahi le reste de la Tchécoslovaquie</a:t>
            </a:r>
          </a:p>
          <a:p>
            <a:pPr lvl="2"/>
            <a:r>
              <a:rPr lang="fr-CA" altLang="en-US" sz="2400" dirty="0">
                <a:ea typeface="ＭＳ Ｐゴシック" panose="020B0600070205080204" pitchFamily="34" charset="-128"/>
              </a:rPr>
              <a:t>Bohème et Slovaquie</a:t>
            </a:r>
          </a:p>
          <a:p>
            <a:pPr lvl="2"/>
            <a:r>
              <a:rPr lang="fr-CA" altLang="en-US" sz="2400" dirty="0">
                <a:ea typeface="ＭＳ Ｐゴシック" panose="020B0600070205080204" pitchFamily="34" charset="-128"/>
              </a:rPr>
              <a:t>Annexion totale</a:t>
            </a:r>
          </a:p>
        </p:txBody>
      </p:sp>
    </p:spTree>
    <p:extLst>
      <p:ext uri="{BB962C8B-B14F-4D97-AF65-F5344CB8AC3E}">
        <p14:creationId xmlns:p14="http://schemas.microsoft.com/office/powerpoint/2010/main" val="149913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EMP\Desktop\Tchécoslovaqu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"/>
            <a:ext cx="53816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95689" y="3771900"/>
            <a:ext cx="5381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600">
                <a:latin typeface="Calibri" panose="020F0502020204030204" pitchFamily="34" charset="0"/>
              </a:rPr>
              <a:t>Le démembrement de la Tchécoslovaquie :</a:t>
            </a:r>
            <a:br>
              <a:rPr lang="fr-FR" altLang="en-US" sz="1600">
                <a:latin typeface="Calibri" panose="020F0502020204030204" pitchFamily="34" charset="0"/>
              </a:rPr>
            </a:br>
            <a:r>
              <a:rPr lang="fr-FR" altLang="en-US" sz="1600">
                <a:latin typeface="Calibri" panose="020F0502020204030204" pitchFamily="34" charset="0"/>
              </a:rPr>
              <a:t>1. L'Allemagne occupe les Sudètes (octobre 1938).</a:t>
            </a:r>
            <a:br>
              <a:rPr lang="fr-FR" altLang="en-US" sz="1600">
                <a:latin typeface="Calibri" panose="020F0502020204030204" pitchFamily="34" charset="0"/>
              </a:rPr>
            </a:br>
            <a:r>
              <a:rPr lang="fr-FR" altLang="en-US" sz="1600">
                <a:latin typeface="Calibri" panose="020F0502020204030204" pitchFamily="34" charset="0"/>
              </a:rPr>
              <a:t>2. La Pologne envahit la région de Zaolzie (Teschen) (octobre 1938).</a:t>
            </a:r>
            <a:br>
              <a:rPr lang="fr-FR" altLang="en-US" sz="1600">
                <a:latin typeface="Calibri" panose="020F0502020204030204" pitchFamily="34" charset="0"/>
              </a:rPr>
            </a:br>
            <a:r>
              <a:rPr lang="fr-FR" altLang="en-US" sz="1600">
                <a:latin typeface="Calibri" panose="020F0502020204030204" pitchFamily="34" charset="0"/>
              </a:rPr>
              <a:t>3. La Hongrie occupe le sud de la Slovaquie (novembre 1938).</a:t>
            </a:r>
            <a:br>
              <a:rPr lang="fr-FR" altLang="en-US" sz="1600">
                <a:latin typeface="Calibri" panose="020F0502020204030204" pitchFamily="34" charset="0"/>
              </a:rPr>
            </a:br>
            <a:r>
              <a:rPr lang="fr-FR" altLang="en-US" sz="1600">
                <a:latin typeface="Calibri" panose="020F0502020204030204" pitchFamily="34" charset="0"/>
              </a:rPr>
              <a:t>4. Autonomie de la Ruthénie subcarpathique (novembre 1938).</a:t>
            </a:r>
            <a:br>
              <a:rPr lang="fr-FR" altLang="en-US" sz="1600">
                <a:latin typeface="Calibri" panose="020F0502020204030204" pitchFamily="34" charset="0"/>
              </a:rPr>
            </a:br>
            <a:r>
              <a:rPr lang="fr-FR" altLang="en-US" sz="1600">
                <a:latin typeface="Calibri" panose="020F0502020204030204" pitchFamily="34" charset="0"/>
              </a:rPr>
              <a:t>5. L'Allemagne occupe et satellise le Protectorat de Bohême-Moravie (mars 1939).</a:t>
            </a:r>
            <a:br>
              <a:rPr lang="fr-FR" altLang="en-US" sz="1600">
                <a:latin typeface="Calibri" panose="020F0502020204030204" pitchFamily="34" charset="0"/>
              </a:rPr>
            </a:br>
            <a:r>
              <a:rPr lang="fr-FR" altLang="en-US" sz="1600">
                <a:latin typeface="Calibri" panose="020F0502020204030204" pitchFamily="34" charset="0"/>
              </a:rPr>
              <a:t>6. L'Allemagne satellise la République slovaque (mars 1939)</a:t>
            </a:r>
            <a:endParaRPr lang="en-CA" altLang="en-US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9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Pacte germano-soviétique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Aout 1939, Molotov et Ribbentrop (ministre des affaires étrangères de Staline et Hitler) se rencontrent et signent un pacte de non-agression. De plus, ils décident du partage de la Pologne.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Pologne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1 sept 1939</a:t>
            </a:r>
          </a:p>
          <a:p>
            <a:pPr lvl="2"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Blitzkrieg</a:t>
            </a:r>
            <a:r>
              <a:rPr lang="fr-CA" altLang="en-US" sz="2400" dirty="0">
                <a:ea typeface="ＭＳ Ｐゴシック" panose="020B0600070205080204" pitchFamily="34" charset="-128"/>
              </a:rPr>
              <a:t> « guerre éclair »</a:t>
            </a:r>
          </a:p>
          <a:p>
            <a:pPr lvl="2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Les alliances (France et GB) déclarent la guerre</a:t>
            </a:r>
          </a:p>
          <a:p>
            <a:pPr lvl="1" eaLnBrk="1" hangingPunct="1"/>
            <a:r>
              <a:rPr lang="fr-CA" altLang="en-US" sz="2400" b="1" dirty="0">
                <a:ea typeface="ＭＳ Ｐゴシック" panose="020B0600070205080204" pitchFamily="34" charset="-128"/>
              </a:rPr>
              <a:t>Avant l’invasion</a:t>
            </a:r>
            <a:r>
              <a:rPr lang="fr-CA" altLang="en-US" sz="2400" dirty="0">
                <a:ea typeface="ＭＳ Ｐゴシック" panose="020B0600070205080204" pitchFamily="34" charset="-128"/>
              </a:rPr>
              <a:t>, la Russie et l’Allemagne avaient signé un pacte</a:t>
            </a:r>
          </a:p>
          <a:p>
            <a:pPr lvl="2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La Russie allait rester neutre dans le conflit</a:t>
            </a:r>
          </a:p>
          <a:p>
            <a:pPr lvl="3"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Pacte temporaire</a:t>
            </a:r>
          </a:p>
          <a:p>
            <a:pPr lvl="3"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Hitler ne voulait pas avoir une guerre sur deux fronts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C’est le début de la 2</a:t>
            </a:r>
            <a:r>
              <a:rPr lang="fr-CA" altLang="en-US" sz="2400" baseline="30000" dirty="0">
                <a:ea typeface="ＭＳ Ｐゴシック" panose="020B0600070205080204" pitchFamily="34" charset="-128"/>
              </a:rPr>
              <a:t>e</a:t>
            </a:r>
            <a:r>
              <a:rPr lang="fr-CA" altLang="en-US" sz="2400" dirty="0">
                <a:ea typeface="ＭＳ Ｐゴシック" panose="020B0600070205080204" pitchFamily="34" charset="-128"/>
              </a:rPr>
              <a:t> Guerre mondiale</a:t>
            </a:r>
          </a:p>
          <a:p>
            <a:pPr lvl="2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Seule façon d’arrêter Hitler</a:t>
            </a:r>
          </a:p>
        </p:txBody>
      </p:sp>
    </p:spTree>
    <p:extLst>
      <p:ext uri="{BB962C8B-B14F-4D97-AF65-F5344CB8AC3E}">
        <p14:creationId xmlns:p14="http://schemas.microsoft.com/office/powerpoint/2010/main" val="54091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EMP\Desktop\german-invasion-of-p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1524001"/>
            <a:ext cx="8237537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133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Europe_1939_4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1"/>
            <a:ext cx="74723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209800" y="6427788"/>
            <a:ext cx="5715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Calibri" panose="020F0502020204030204" pitchFamily="34" charset="0"/>
              </a:rPr>
              <a:t>http://upload.wikimedia.org/wikipedia/commons/d/d6/Europe_1939_4_copy.png</a:t>
            </a:r>
            <a:endParaRPr lang="fr-CA" altLang="en-US" sz="11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Holocauste/ Shoah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CA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CA" altLang="en-US" sz="2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CA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Génocide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6 millions de victimes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2 millions d’enfants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Pologne, Pays Bas, Norvège, Danemark : Grande population de juifs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SS (</a:t>
            </a:r>
            <a:r>
              <a:rPr lang="de-DE" altLang="en-US" sz="2400" dirty="0">
                <a:ea typeface="ＭＳ Ｐゴシック" panose="020B0600070205080204" pitchFamily="34" charset="-128"/>
              </a:rPr>
              <a:t>Schutzstaffel</a:t>
            </a:r>
            <a:r>
              <a:rPr lang="fr-CA" altLang="en-US" sz="2400" dirty="0">
                <a:ea typeface="ＭＳ Ｐゴシック" panose="020B0600070205080204" pitchFamily="34" charset="-128"/>
              </a:rPr>
              <a:t>) police allemande 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Exécution des juifs, communistes, homosexuels, gitan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Camps de concentration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Auschwitz, Treblinka, Brandebourg, Dachau</a:t>
            </a:r>
          </a:p>
        </p:txBody>
      </p:sp>
      <p:pic>
        <p:nvPicPr>
          <p:cNvPr id="52228" name="Picture 1" descr="Image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12878"/>
            <a:ext cx="4335486" cy="42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6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889034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Antisémitisme</a:t>
            </a:r>
            <a:r>
              <a:rPr lang="fr-CA" altLang="en-US" dirty="0">
                <a:ea typeface="ＭＳ Ｐゴシック" panose="020B0600070205080204" pitchFamily="34" charset="-128"/>
              </a:rPr>
              <a:t> et l’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Holocauste/ la Shoah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Haine des juifs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Existe partout en Europe et même au Canada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Persécution commence en 1933 en Allemagne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Juifs congédiés des emplois de fonction publique, enseignement, média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Interdiction de certains magasins et terrains de sport publics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Écoles pour juifs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CA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24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fr-CA" altLang="en-US">
                <a:ea typeface="ＭＳ Ｐゴシック" panose="020B0600070205080204" pitchFamily="34" charset="-128"/>
              </a:rPr>
              <a:t>Internement des réfugiés juifs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953000"/>
          </a:xfrm>
        </p:spPr>
        <p:txBody>
          <a:bodyPr/>
          <a:lstStyle/>
          <a:p>
            <a:r>
              <a:rPr lang="fr-CA" altLang="en-US" sz="2400" dirty="0">
                <a:ea typeface="ＭＳ Ｐゴシック" panose="020B0600070205080204" pitchFamily="34" charset="-128"/>
              </a:rPr>
              <a:t>Juifs européens qui sont échappés des Nazis et se sont rendus en Grande Bretagne</a:t>
            </a:r>
          </a:p>
          <a:p>
            <a:pPr lvl="1"/>
            <a:r>
              <a:rPr lang="fr-CA" altLang="en-US" sz="2400" dirty="0">
                <a:ea typeface="ＭＳ Ｐゴシック" panose="020B0600070205080204" pitchFamily="34" charset="-128"/>
              </a:rPr>
              <a:t>Considérés comme ennemis étrangers</a:t>
            </a:r>
          </a:p>
          <a:p>
            <a:pPr lvl="1"/>
            <a:r>
              <a:rPr lang="fr-CA" altLang="en-US" sz="2400" dirty="0">
                <a:ea typeface="ＭＳ Ｐゴシック" panose="020B0600070205080204" pitchFamily="34" charset="-128"/>
              </a:rPr>
              <a:t>Internés à Isle of Man (en Grande Bretagne) en 1940</a:t>
            </a:r>
          </a:p>
          <a:p>
            <a:pPr lvl="1"/>
            <a:r>
              <a:rPr lang="fr-CA" altLang="en-US" sz="2400" dirty="0">
                <a:ea typeface="ＭＳ Ｐゴシック" panose="020B0600070205080204" pitchFamily="34" charset="-128"/>
              </a:rPr>
              <a:t>D’autres ont été envoyés au Canada</a:t>
            </a:r>
          </a:p>
          <a:p>
            <a:pPr lvl="2"/>
            <a:r>
              <a:rPr lang="fr-CA" altLang="en-US" sz="2400" dirty="0">
                <a:ea typeface="ＭＳ Ｐゴシック" panose="020B0600070205080204" pitchFamily="34" charset="-128"/>
              </a:rPr>
              <a:t>Sur les mêmes bateaux que des prisonniers de guerre italiens et allemands</a:t>
            </a:r>
          </a:p>
          <a:p>
            <a:pPr lvl="2"/>
            <a:r>
              <a:rPr lang="fr-CA" altLang="en-US" sz="2400" dirty="0">
                <a:ea typeface="ＭＳ Ｐゴシック" panose="020B0600070205080204" pitchFamily="34" charset="-128"/>
              </a:rPr>
              <a:t>Mis dans des camps d’internement au Nouveau Brunswick, à Québec et en Ontario</a:t>
            </a:r>
          </a:p>
          <a:p>
            <a:pPr lvl="2"/>
            <a:r>
              <a:rPr lang="fr-CA" altLang="en-US" sz="2400" dirty="0">
                <a:ea typeface="ＭＳ Ｐゴシック" panose="020B0600070205080204" pitchFamily="34" charset="-128"/>
              </a:rPr>
              <a:t>Internés avec des prisonniers politiques fascistes, Nazi et prisonniers de guerre (1940 à 1943)</a:t>
            </a:r>
          </a:p>
          <a:p>
            <a:endParaRPr lang="en-CA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64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Front de l’ouest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057400" y="1600201"/>
            <a:ext cx="8229600" cy="4525963"/>
          </a:xfrm>
        </p:spPr>
        <p:txBody>
          <a:bodyPr/>
          <a:lstStyle/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Septembre à Décembre 1939</a:t>
            </a:r>
          </a:p>
          <a:p>
            <a:pPr lvl="1"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Guerre des nerfs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Personne ne prend l’offensive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Les deux côtés se regardent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Majeure partie de l’armée allemande en Pologne.</a:t>
            </a:r>
          </a:p>
          <a:p>
            <a:pPr eaLnBrk="1" hangingPunct="1"/>
            <a:endParaRPr lang="fr-CA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26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3962400" y="762000"/>
            <a:ext cx="8229600" cy="4525963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CA" altLang="en-US" sz="2800" dirty="0">
                <a:ea typeface="ＭＳ Ｐゴシック" panose="020B0600070205080204" pitchFamily="34" charset="-128"/>
              </a:rPr>
              <a:t>1935: Lois de Nuremberg</a:t>
            </a:r>
          </a:p>
          <a:p>
            <a:pPr lvl="1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Mariage mixte interdit</a:t>
            </a:r>
          </a:p>
          <a:p>
            <a:pPr lvl="1"/>
            <a:r>
              <a:rPr lang="fr-CA" altLang="en-US" sz="2800" dirty="0">
                <a:ea typeface="ＭＳ Ｐゴシック" panose="020B0600070205080204" pitchFamily="34" charset="-128"/>
              </a:rPr>
              <a:t>Couvre feu</a:t>
            </a:r>
          </a:p>
          <a:p>
            <a:pPr lvl="1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Violence et attaques</a:t>
            </a:r>
          </a:p>
          <a:p>
            <a:pPr lvl="1" eaLnBrk="1" hangingPunct="1"/>
            <a:endParaRPr lang="fr-CA" altLang="en-U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altLang="en-US" sz="2800" dirty="0">
                <a:ea typeface="ＭＳ Ｐゴシック" panose="020B0600070205080204" pitchFamily="34" charset="-128"/>
              </a:rPr>
              <a:t>9 novembre 1938: </a:t>
            </a:r>
            <a:r>
              <a:rPr lang="fr-CA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Kristallnacht</a:t>
            </a:r>
            <a:r>
              <a:rPr lang="fr-CA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fr-CA" altLang="en-US" sz="2800" dirty="0">
                <a:ea typeface="ＭＳ Ｐゴシック" panose="020B0600070205080204" pitchFamily="34" charset="-128"/>
              </a:rPr>
              <a:t>Commerces et synagogues vandalisés</a:t>
            </a:r>
            <a:endParaRPr lang="fr-CA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Déportation de 20 000 juifs dans les camps de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51810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DDA9-3BC0-4E62-BC2D-8506ADD1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endParaRPr lang="en-US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FBA0-B400-4DA0-9A8A-7EFC32259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" y="5836159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CA" dirty="0">
                <a:ea typeface="+mn-lt"/>
                <a:cs typeface="+mn-lt"/>
              </a:rPr>
              <a:t>loi pour la protection du sang allemand et de l’honneur allemand et aussi détermine aussi qui est ou n’est pas juif  </a:t>
            </a:r>
            <a:endParaRPr lang="fr-CA" dirty="0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C85CE9B-EE9E-4482-A0F2-291C8FBF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4" y="217811"/>
            <a:ext cx="11470985" cy="54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A017B9-66FE-4595-9831-5D9F0B3720E9}"/>
              </a:ext>
            </a:extLst>
          </p:cNvPr>
          <p:cNvSpPr txBox="1"/>
          <p:nvPr/>
        </p:nvSpPr>
        <p:spPr>
          <a:xfrm>
            <a:off x="7918723" y="1363049"/>
            <a:ext cx="3677264" cy="16093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exclu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les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Juifs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de la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nationalité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allemande et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ont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limité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leurs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droits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en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tant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que 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membres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de la </a:t>
            </a:r>
            <a:r>
              <a:rPr lang="en-US" sz="20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société</a:t>
            </a:r>
            <a:r>
              <a:rPr lang="en-US" sz="2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Picture 4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3CD9287C-0A07-49A4-9390-B8988BF4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490069"/>
            <a:ext cx="6912217" cy="3888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97AAEE-F0B7-440C-917D-81410B18F1D3}"/>
              </a:ext>
            </a:extLst>
          </p:cNvPr>
          <p:cNvSpPr txBox="1"/>
          <p:nvPr/>
        </p:nvSpPr>
        <p:spPr>
          <a:xfrm>
            <a:off x="7889473" y="3724880"/>
            <a:ext cx="3677263" cy="40925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 err="1">
                <a:latin typeface="Rockwell Condensed"/>
              </a:rPr>
              <a:t>Signifiait</a:t>
            </a:r>
            <a:r>
              <a:rPr lang="en-US" sz="2000" dirty="0">
                <a:latin typeface="Rockwell Condensed"/>
              </a:rPr>
              <a:t> que les </a:t>
            </a:r>
            <a:r>
              <a:rPr lang="en-US" sz="2000" dirty="0" err="1">
                <a:latin typeface="Rockwell Condensed"/>
              </a:rPr>
              <a:t>Juifs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étaient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persécutés</a:t>
            </a:r>
            <a:r>
              <a:rPr lang="en-US" sz="2000" dirty="0">
                <a:latin typeface="Rockwell Condensed"/>
              </a:rPr>
              <a:t> non pas pour </a:t>
            </a:r>
            <a:r>
              <a:rPr lang="en-US" sz="2000" dirty="0" err="1">
                <a:latin typeface="Rockwell Condensed"/>
              </a:rPr>
              <a:t>leurs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croyances</a:t>
            </a:r>
            <a:r>
              <a:rPr lang="en-US" sz="2000" dirty="0">
                <a:latin typeface="Rockwell Condensed"/>
              </a:rPr>
              <a:t> et </a:t>
            </a:r>
            <a:r>
              <a:rPr lang="en-US" sz="2000" dirty="0" err="1">
                <a:latin typeface="Rockwell Condensed"/>
              </a:rPr>
              <a:t>leurs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pratiques</a:t>
            </a:r>
            <a:r>
              <a:rPr lang="en-US" sz="2000" dirty="0">
                <a:latin typeface="Rockwell Condensed"/>
              </a:rPr>
              <a:t> religieuses, </a:t>
            </a:r>
            <a:r>
              <a:rPr lang="en-US" sz="2000" dirty="0" err="1">
                <a:latin typeface="Rockwell Condensed"/>
              </a:rPr>
              <a:t>mais</a:t>
            </a:r>
            <a:r>
              <a:rPr lang="en-US" sz="2000" dirty="0">
                <a:latin typeface="Rockwell Condensed"/>
              </a:rPr>
              <a:t> pour </a:t>
            </a:r>
            <a:r>
              <a:rPr lang="en-US" sz="2000" dirty="0" err="1">
                <a:latin typeface="Rockwell Condensed"/>
              </a:rPr>
              <a:t>une</a:t>
            </a:r>
            <a:r>
              <a:rPr lang="en-US" sz="2000" dirty="0">
                <a:latin typeface="Rockwell Condensed"/>
              </a:rPr>
              <a:t> soi-disant </a:t>
            </a:r>
            <a:r>
              <a:rPr lang="en-US" sz="2000" dirty="0" err="1">
                <a:latin typeface="Rockwell Condensed"/>
              </a:rPr>
              <a:t>identité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raciale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transmise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irrévocablement</a:t>
            </a:r>
            <a:r>
              <a:rPr lang="en-US" sz="2000" dirty="0">
                <a:latin typeface="Rockwell Condensed"/>
              </a:rPr>
              <a:t> par le sang de </a:t>
            </a:r>
            <a:r>
              <a:rPr lang="en-US" sz="2000" dirty="0" err="1">
                <a:latin typeface="Rockwell Condensed"/>
              </a:rPr>
              <a:t>leurs</a:t>
            </a:r>
            <a:r>
              <a:rPr lang="en-US" sz="2000" dirty="0">
                <a:latin typeface="Rockwell Condensed"/>
              </a:rPr>
              <a:t> </a:t>
            </a:r>
            <a:r>
              <a:rPr lang="en-US" sz="2000" dirty="0" err="1">
                <a:latin typeface="Rockwell Condensed"/>
              </a:rPr>
              <a:t>ancêtres</a:t>
            </a:r>
            <a:r>
              <a:rPr lang="en-US" sz="2000" dirty="0">
                <a:latin typeface="Rockwell Condense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7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6C1C-5034-4BE4-96DD-27AB3023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95620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Kristallnacht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4EE2-7611-42CD-8FC5-09E740F7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9 - 10 </a:t>
            </a:r>
            <a:r>
              <a:rPr lang="en-US" dirty="0" err="1">
                <a:ea typeface="+mn-lt"/>
                <a:cs typeface="+mn-lt"/>
              </a:rPr>
              <a:t>novembre</a:t>
            </a:r>
            <a:r>
              <a:rPr lang="en-US" dirty="0">
                <a:ea typeface="+mn-lt"/>
                <a:cs typeface="+mn-lt"/>
              </a:rPr>
              <a:t> 1938, </a:t>
            </a:r>
          </a:p>
          <a:p>
            <a:r>
              <a:rPr lang="en-US" dirty="0">
                <a:ea typeface="+mn-lt"/>
                <a:cs typeface="+mn-lt"/>
              </a:rPr>
              <a:t>les </a:t>
            </a:r>
            <a:r>
              <a:rPr lang="en-US" dirty="0" err="1">
                <a:ea typeface="+mn-lt"/>
                <a:cs typeface="+mn-lt"/>
              </a:rPr>
              <a:t>nazis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incendié</a:t>
            </a:r>
            <a:r>
              <a:rPr lang="en-US" dirty="0">
                <a:ea typeface="+mn-lt"/>
                <a:cs typeface="+mn-lt"/>
              </a:rPr>
              <a:t> des synagogues, </a:t>
            </a:r>
            <a:r>
              <a:rPr lang="en-US" dirty="0" err="1">
                <a:ea typeface="+mn-lt"/>
                <a:cs typeface="+mn-lt"/>
              </a:rPr>
              <a:t>vandalisé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maisons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juives</a:t>
            </a:r>
            <a:r>
              <a:rPr lang="en-US" dirty="0">
                <a:ea typeface="+mn-lt"/>
                <a:cs typeface="+mn-lt"/>
              </a:rPr>
              <a:t>, des écoles et des </a:t>
            </a:r>
            <a:r>
              <a:rPr lang="en-US" dirty="0" err="1">
                <a:ea typeface="+mn-lt"/>
                <a:cs typeface="+mn-lt"/>
              </a:rPr>
              <a:t>entreprises</a:t>
            </a:r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tué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près</a:t>
            </a:r>
            <a:r>
              <a:rPr lang="en-US" dirty="0">
                <a:ea typeface="+mn-lt"/>
                <a:cs typeface="+mn-lt"/>
              </a:rPr>
              <a:t> de 100 </a:t>
            </a:r>
            <a:r>
              <a:rPr lang="en-US" dirty="0" err="1">
                <a:ea typeface="+mn-lt"/>
                <a:cs typeface="+mn-lt"/>
              </a:rPr>
              <a:t>Juifs</a:t>
            </a:r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Après, 30 000 hommes </a:t>
            </a:r>
            <a:r>
              <a:rPr lang="en-US" dirty="0" err="1">
                <a:ea typeface="+mn-lt"/>
                <a:cs typeface="+mn-lt"/>
              </a:rPr>
              <a:t>Juifs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été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arrêtés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envoyés</a:t>
            </a:r>
            <a:r>
              <a:rPr lang="en-US" dirty="0">
                <a:ea typeface="+mn-lt"/>
                <a:cs typeface="+mn-lt"/>
              </a:rPr>
              <a:t> dans des camps de concentration </a:t>
            </a:r>
            <a:r>
              <a:rPr lang="en-US" dirty="0" err="1">
                <a:ea typeface="+mn-lt"/>
                <a:cs typeface="+mn-lt"/>
              </a:rPr>
              <a:t>nazis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A71E3-8993-4943-905E-54D1CD643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A group of people on a train track&#10;&#10;Description generated with high confidence">
            <a:extLst>
              <a:ext uri="{FF2B5EF4-FFF2-40B4-BE49-F238E27FC236}">
                <a16:creationId xmlns:a16="http://schemas.microsoft.com/office/drawing/2014/main" id="{67268F13-98CA-439B-9DED-CC69F45A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31" y="4233903"/>
            <a:ext cx="2238375" cy="2781300"/>
          </a:xfrm>
          <a:prstGeom prst="rect">
            <a:avLst/>
          </a:prstGeom>
        </p:spPr>
      </p:pic>
      <p:pic>
        <p:nvPicPr>
          <p:cNvPr id="6" name="Picture 6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3D2CB2CA-AF3B-4393-BB24-A631308FF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2327" y="1639640"/>
            <a:ext cx="4447309" cy="2499013"/>
          </a:xfrm>
          <a:prstGeom prst="rect">
            <a:avLst/>
          </a:prstGeom>
        </p:spPr>
      </p:pic>
      <p:pic>
        <p:nvPicPr>
          <p:cNvPr id="8" name="Picture 8" descr="A black and white photo of a train&#10;&#10;Description generated with very high confidence">
            <a:extLst>
              <a:ext uri="{FF2B5EF4-FFF2-40B4-BE49-F238E27FC236}">
                <a16:creationId xmlns:a16="http://schemas.microsoft.com/office/drawing/2014/main" id="{42BC851F-7E4B-478D-80D0-AD25D44EC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31" y="4350581"/>
            <a:ext cx="4076700" cy="22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 Canada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Infiltration des fascistes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Mouvement antisémitique 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surtout à Saskatchewan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Winnipeg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Groupements fascistes aussi à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Montréal</a:t>
            </a:r>
          </a:p>
          <a:p>
            <a:pPr lvl="2"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Adrien Arcand</a:t>
            </a:r>
          </a:p>
          <a:p>
            <a:pPr lvl="3"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Führer du Canada</a:t>
            </a:r>
          </a:p>
          <a:p>
            <a:pPr lvl="2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Les chemises bleues</a:t>
            </a:r>
          </a:p>
          <a:p>
            <a:pPr lvl="2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Avait même le support de R.B. Bennett</a:t>
            </a:r>
          </a:p>
        </p:txBody>
      </p:sp>
    </p:spTree>
    <p:extLst>
      <p:ext uri="{BB962C8B-B14F-4D97-AF65-F5344CB8AC3E}">
        <p14:creationId xmlns:p14="http://schemas.microsoft.com/office/powerpoint/2010/main" val="291854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3962400" y="762000"/>
            <a:ext cx="8229600" cy="4525963"/>
          </a:xfrm>
        </p:spPr>
        <p:txBody>
          <a:bodyPr>
            <a:normAutofit/>
          </a:bodyPr>
          <a:lstStyle/>
          <a:p>
            <a:pPr lvl="1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Toronto</a:t>
            </a:r>
          </a:p>
          <a:p>
            <a:pPr lvl="2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Émeutes entre les fascistes et non fascistes</a:t>
            </a:r>
          </a:p>
          <a:p>
            <a:pPr lvl="1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Winnipeg</a:t>
            </a:r>
          </a:p>
          <a:p>
            <a:pPr lvl="2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QG du </a:t>
            </a:r>
            <a:r>
              <a:rPr lang="fr-CA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Parti canadien nationaliste</a:t>
            </a:r>
          </a:p>
          <a:p>
            <a:pPr lvl="1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Discrimination contre les juifs</a:t>
            </a:r>
          </a:p>
          <a:p>
            <a:pPr lvl="2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Pas le droit dans certaines places</a:t>
            </a:r>
          </a:p>
          <a:p>
            <a:pPr lvl="2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Refugiés juifs du </a:t>
            </a:r>
            <a:r>
              <a:rPr lang="fr-CA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navire St. Louis </a:t>
            </a:r>
            <a:r>
              <a:rPr lang="fr-CA" altLang="en-US" sz="2800" dirty="0">
                <a:ea typeface="ＭＳ Ｐゴシック" panose="020B0600070205080204" pitchFamily="34" charset="-128"/>
              </a:rPr>
              <a:t>refusés accès au pays (1939)</a:t>
            </a:r>
          </a:p>
          <a:p>
            <a:pPr lvl="2" eaLnBrk="1" hangingPunct="1"/>
            <a:r>
              <a:rPr lang="fr-CA" altLang="en-US" sz="2800" dirty="0">
                <a:ea typeface="ＭＳ Ｐゴシック" panose="020B0600070205080204" pitchFamily="34" charset="-128"/>
              </a:rPr>
              <a:t>1945 : seulement 4000 immigrants juifs</a:t>
            </a:r>
          </a:p>
        </p:txBody>
      </p:sp>
    </p:spTree>
    <p:extLst>
      <p:ext uri="{BB962C8B-B14F-4D97-AF65-F5344CB8AC3E}">
        <p14:creationId xmlns:p14="http://schemas.microsoft.com/office/powerpoint/2010/main" val="91460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Axe et Alliés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Alliance entre </a:t>
            </a: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Allemagne</a:t>
            </a:r>
            <a:r>
              <a:rPr lang="fr-CA" altLang="en-US" sz="2400" dirty="0">
                <a:ea typeface="ＭＳ Ｐゴシック" panose="020B0600070205080204" pitchFamily="34" charset="-128"/>
              </a:rPr>
              <a:t> et </a:t>
            </a:r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Italie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Hitler : conquête de l’Europe centrale et nord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Italie : conquête de l’Europe du sud</a:t>
            </a:r>
          </a:p>
          <a:p>
            <a:pPr eaLnBrk="1" hangingPunct="1"/>
            <a:r>
              <a:rPr lang="fr-CA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Japon </a:t>
            </a:r>
            <a:r>
              <a:rPr lang="fr-CA" altLang="en-US" sz="2400" dirty="0">
                <a:ea typeface="ＭＳ Ｐゴシック" panose="020B0600070205080204" pitchFamily="34" charset="-128"/>
              </a:rPr>
              <a:t>s’est joint à l’alliance des axes plus tard (1940)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Traité avec l’Allemagne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But était d’écraser l’Union soviétique</a:t>
            </a:r>
          </a:p>
          <a:p>
            <a:pPr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Les trois puissances alliées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Grande-Bretagne, France, États-Unis (1942, après l’attaque de Pearl Harbor).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Union Soviétique entre en guerre en 1941 après que l’Allemagne ait commence a l’envahir (22 juin 1941)</a:t>
            </a:r>
          </a:p>
        </p:txBody>
      </p:sp>
    </p:spTree>
    <p:extLst>
      <p:ext uri="{BB962C8B-B14F-4D97-AF65-F5344CB8AC3E}">
        <p14:creationId xmlns:p14="http://schemas.microsoft.com/office/powerpoint/2010/main" val="259188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B2A48DD84034299E6A231CFA398E3" ma:contentTypeVersion="28" ma:contentTypeDescription="Create a new document." ma:contentTypeScope="" ma:versionID="4606dddf0ddc710b6912d07b48c8a098">
  <xsd:schema xmlns:xsd="http://www.w3.org/2001/XMLSchema" xmlns:xs="http://www.w3.org/2001/XMLSchema" xmlns:p="http://schemas.microsoft.com/office/2006/metadata/properties" xmlns:ns3="0716b7e6-9fa2-47f2-8239-4315f47f24ef" xmlns:ns4="480563db-c18d-4607-9a4e-8f350e49cae8" targetNamespace="http://schemas.microsoft.com/office/2006/metadata/properties" ma:root="true" ma:fieldsID="0be283f9f3ccd57ebfa8444915052c9c" ns3:_="" ns4:_="">
    <xsd:import namespace="0716b7e6-9fa2-47f2-8239-4315f47f24ef"/>
    <xsd:import namespace="480563db-c18d-4607-9a4e-8f350e49ca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b7e6-9fa2-47f2-8239-4315f47f24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563db-c18d-4607-9a4e-8f350e49cae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480563db-c18d-4607-9a4e-8f350e49cae8" xsi:nil="true"/>
    <Students xmlns="480563db-c18d-4607-9a4e-8f350e49cae8">
      <UserInfo>
        <DisplayName/>
        <AccountId xsi:nil="true"/>
        <AccountType/>
      </UserInfo>
    </Students>
    <Templates xmlns="480563db-c18d-4607-9a4e-8f350e49cae8" xsi:nil="true"/>
    <AppVersion xmlns="480563db-c18d-4607-9a4e-8f350e49cae8" xsi:nil="true"/>
    <Teachers xmlns="480563db-c18d-4607-9a4e-8f350e49cae8">
      <UserInfo>
        <DisplayName/>
        <AccountId xsi:nil="true"/>
        <AccountType/>
      </UserInfo>
    </Teachers>
    <Student_Groups xmlns="480563db-c18d-4607-9a4e-8f350e49cae8">
      <UserInfo>
        <DisplayName/>
        <AccountId xsi:nil="true"/>
        <AccountType/>
      </UserInfo>
    </Student_Groups>
    <Self_Registration_Enabled xmlns="480563db-c18d-4607-9a4e-8f350e49cae8" xsi:nil="true"/>
    <Is_Collaboration_Space_Locked xmlns="480563db-c18d-4607-9a4e-8f350e49cae8" xsi:nil="true"/>
    <Invited_Students xmlns="480563db-c18d-4607-9a4e-8f350e49cae8" xsi:nil="true"/>
    <DefaultSectionNames xmlns="480563db-c18d-4607-9a4e-8f350e49cae8" xsi:nil="true"/>
    <FolderType xmlns="480563db-c18d-4607-9a4e-8f350e49cae8" xsi:nil="true"/>
    <Has_Teacher_Only_SectionGroup xmlns="480563db-c18d-4607-9a4e-8f350e49cae8" xsi:nil="true"/>
    <Invited_Teachers xmlns="480563db-c18d-4607-9a4e-8f350e49cae8" xsi:nil="true"/>
    <Owner xmlns="480563db-c18d-4607-9a4e-8f350e49cae8">
      <UserInfo>
        <DisplayName/>
        <AccountId xsi:nil="true"/>
        <AccountType/>
      </UserInfo>
    </Owner>
    <CultureName xmlns="480563db-c18d-4607-9a4e-8f350e49cae8" xsi:nil="true"/>
  </documentManagement>
</p:properties>
</file>

<file path=customXml/itemProps1.xml><?xml version="1.0" encoding="utf-8"?>
<ds:datastoreItem xmlns:ds="http://schemas.openxmlformats.org/officeDocument/2006/customXml" ds:itemID="{A7F30C85-278C-405F-B020-FFCFDE601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6b7e6-9fa2-47f2-8239-4315f47f24ef"/>
    <ds:schemaRef ds:uri="480563db-c18d-4607-9a4e-8f350e49ca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84DB29-8426-405F-AA9A-E60DE8A03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16BF1-E164-4993-9181-89DFEE77D9C1}">
  <ds:schemaRefs>
    <ds:schemaRef ds:uri="http://schemas.microsoft.com/office/2006/metadata/properties"/>
    <ds:schemaRef ds:uri="http://schemas.microsoft.com/office/infopath/2007/PartnerControls"/>
    <ds:schemaRef ds:uri="480563db-c18d-4607-9a4e-8f350e49ca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</TotalTime>
  <Words>989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Rockwell Condensed</vt:lpstr>
      <vt:lpstr>Tw Cen MT</vt:lpstr>
      <vt:lpstr>Tw Cen MT Condensed</vt:lpstr>
      <vt:lpstr>Wingdings</vt:lpstr>
      <vt:lpstr>Wingdings 3</vt:lpstr>
      <vt:lpstr>Integral</vt:lpstr>
      <vt:lpstr>Antisémitisme et étapes menant a la guerre</vt:lpstr>
      <vt:lpstr>Antisémitisme et l’Holocauste/ la Shoah</vt:lpstr>
      <vt:lpstr>PowerPoint Presentation</vt:lpstr>
      <vt:lpstr>PowerPoint Presentation</vt:lpstr>
      <vt:lpstr>PowerPoint Presentation</vt:lpstr>
      <vt:lpstr>Kristallnacht</vt:lpstr>
      <vt:lpstr>Au Canada</vt:lpstr>
      <vt:lpstr>PowerPoint Presentation</vt:lpstr>
      <vt:lpstr>Axe et Alliés</vt:lpstr>
      <vt:lpstr>Réarmement de l’Allemagne</vt:lpstr>
      <vt:lpstr>La politique de l’apaisement (36-39)</vt:lpstr>
      <vt:lpstr>La politique de l’apaisement</vt:lpstr>
      <vt:lpstr>Les invasions allemandes</vt:lpstr>
      <vt:lpstr>Conférence de Munich</vt:lpstr>
      <vt:lpstr>PowerPoint Presentation</vt:lpstr>
      <vt:lpstr>Pacte germano-soviétique</vt:lpstr>
      <vt:lpstr>PowerPoint Presentation</vt:lpstr>
      <vt:lpstr>PowerPoint Presentation</vt:lpstr>
      <vt:lpstr>Holocauste/ Shoah</vt:lpstr>
      <vt:lpstr>Internement des réfugiés juifs</vt:lpstr>
      <vt:lpstr>Front de l’ouest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Antisémitisme et étapes menant a la guerre</dc:title>
  <dc:creator>Poudre, Pierre-Henri</dc:creator>
  <cp:lastModifiedBy>Poudre, Pierre-Henri</cp:lastModifiedBy>
  <cp:revision>1</cp:revision>
  <dcterms:created xsi:type="dcterms:W3CDTF">2020-05-21T03:23:29Z</dcterms:created>
  <dcterms:modified xsi:type="dcterms:W3CDTF">2020-05-21T03:26:47Z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0x010100598B2A48DD84034299E6A231CFA398E3</vt:lpwstr>
  </property>
</Properties>
</file>